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82" r:id="rId6"/>
    <p:sldId id="259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5" r:id="rId16"/>
    <p:sldId id="281" r:id="rId17"/>
  </p:sldIdLst>
  <p:sldSz cx="12192000" cy="6858000"/>
  <p:notesSz cx="6858000" cy="9144000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-420" y="-96"/>
      </p:cViewPr>
      <p:guideLst>
        <p:guide orient="horz" pos="2159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tags" Target="tags/tag1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jpe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GIF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35" y="-635"/>
            <a:ext cx="12191365" cy="685863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290320" y="1508760"/>
            <a:ext cx="90455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825750" y="1508760"/>
            <a:ext cx="729043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/>
              <a:t>带状疱疹健康宣教</a:t>
            </a:r>
            <a:r>
              <a:rPr lang="en-US" sz="6000"/>
              <a:t> </a:t>
            </a:r>
            <a:endParaRPr lang="en-US" sz="6000"/>
          </a:p>
        </p:txBody>
      </p:sp>
      <p:sp>
        <p:nvSpPr>
          <p:cNvPr id="7" name="文本框 6"/>
          <p:cNvSpPr txBox="1"/>
          <p:nvPr/>
        </p:nvSpPr>
        <p:spPr>
          <a:xfrm>
            <a:off x="5884545" y="4889500"/>
            <a:ext cx="46475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/>
              <a:t>    </a:t>
            </a:r>
            <a:r>
              <a:rPr lang="zh-CN" altLang="en-US" sz="3200"/>
              <a:t>     </a:t>
            </a:r>
            <a:endParaRPr lang="zh-CN" altLang="en-US" sz="3200"/>
          </a:p>
        </p:txBody>
      </p:sp>
      <p:pic>
        <p:nvPicPr>
          <p:cNvPr id="2" name="图片 1"/>
          <p:cNvPicPr/>
          <p:nvPr/>
        </p:nvPicPr>
        <p:blipFill>
          <a:blip r:embed="rId2"/>
          <a:stretch>
            <a:fillRect/>
          </a:stretch>
        </p:blipFill>
        <p:spPr>
          <a:xfrm>
            <a:off x="635" y="2886075"/>
            <a:ext cx="3946525" cy="403415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12191365" cy="685863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720850" y="1748790"/>
            <a:ext cx="38989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/>
              <a:t> </a:t>
            </a:r>
            <a:r>
              <a:rPr lang="en-US" altLang="zh-CN" sz="3600"/>
              <a:t> </a:t>
            </a:r>
            <a:endParaRPr lang="en-US" altLang="zh-CN" sz="3600"/>
          </a:p>
        </p:txBody>
      </p:sp>
      <p:sp>
        <p:nvSpPr>
          <p:cNvPr id="7" name="文本框 6"/>
          <p:cNvSpPr txBox="1"/>
          <p:nvPr/>
        </p:nvSpPr>
        <p:spPr>
          <a:xfrm>
            <a:off x="4487545" y="2013585"/>
            <a:ext cx="6835140" cy="339534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 sz="2400"/>
              <a:t>亲爱的患者：</a:t>
            </a:r>
            <a:endParaRPr lang="zh-CN" altLang="en-US"/>
          </a:p>
          <a:p>
            <a:endParaRPr lang="en-US" altLang="zh-CN" sz="2400"/>
          </a:p>
          <a:p>
            <a:r>
              <a:rPr lang="zh-CN" altLang="en-US" sz="2400"/>
              <a:t>您好！您被诊断为</a:t>
            </a:r>
            <a:r>
              <a:rPr lang="en-US" altLang="zh-CN" sz="2400"/>
              <a:t>“</a:t>
            </a:r>
            <a:r>
              <a:rPr lang="zh-CN" altLang="en-US" sz="2400"/>
              <a:t>带状疱疹</a:t>
            </a:r>
            <a:r>
              <a:rPr lang="en-US" altLang="zh-CN" sz="2400"/>
              <a:t>”</a:t>
            </a:r>
            <a:r>
              <a:rPr lang="zh-CN" altLang="en-US" sz="2400"/>
              <a:t>（俗称</a:t>
            </a:r>
            <a:r>
              <a:rPr lang="en-US" altLang="zh-CN" sz="2400"/>
              <a:t>“</a:t>
            </a:r>
            <a:r>
              <a:rPr lang="zh-CN" altLang="en-US" sz="2400"/>
              <a:t>缠腰龙</a:t>
            </a:r>
            <a:r>
              <a:rPr lang="en-US" altLang="zh-CN" sz="2400"/>
              <a:t>”</a:t>
            </a:r>
            <a:r>
              <a:rPr lang="zh-CN" altLang="en-US" sz="2400"/>
              <a:t>、</a:t>
            </a:r>
            <a:r>
              <a:rPr lang="en-US" altLang="zh-CN" sz="2400"/>
              <a:t>“</a:t>
            </a:r>
            <a:r>
              <a:rPr lang="zh-CN" altLang="en-US" sz="2400"/>
              <a:t>蛇串疮</a:t>
            </a:r>
            <a:r>
              <a:rPr lang="en-US" altLang="zh-CN" sz="2400"/>
              <a:t>”</a:t>
            </a:r>
            <a:r>
              <a:rPr lang="zh-CN" altLang="en-US" sz="2400"/>
              <a:t>）。这是一种由</a:t>
            </a:r>
            <a:r>
              <a:rPr lang="en-US" altLang="zh-CN" sz="2400"/>
              <a:t>“</a:t>
            </a:r>
            <a:r>
              <a:rPr lang="zh-CN" altLang="en-US" sz="2400"/>
              <a:t>水痘</a:t>
            </a:r>
            <a:r>
              <a:rPr lang="en-US" altLang="zh-CN" sz="2400"/>
              <a:t>-</a:t>
            </a:r>
            <a:r>
              <a:rPr lang="zh-CN" altLang="en-US" sz="2400"/>
              <a:t>带状疱疹</a:t>
            </a:r>
            <a:r>
              <a:rPr lang="zh-CN" altLang="en-US" sz="2400">
                <a:solidFill>
                  <a:srgbClr val="FF0000"/>
                </a:solidFill>
              </a:rPr>
              <a:t>病毒</a:t>
            </a:r>
            <a:r>
              <a:rPr lang="en-US" altLang="zh-CN" sz="2400"/>
              <a:t>”</a:t>
            </a:r>
            <a:r>
              <a:rPr lang="zh-CN" altLang="en-US" sz="2400"/>
              <a:t>再次激活引起的疾病。这份宣教资料旨在帮助您更好地了解这个疾病、配合治疗、进行自我护理，并促进康复。请仔细阅读，如有疑问，请随时咨询您的医生或护士。</a:t>
            </a:r>
            <a:endParaRPr lang="zh-CN" altLang="en-US" sz="2400"/>
          </a:p>
        </p:txBody>
      </p:sp>
      <p:pic>
        <p:nvPicPr>
          <p:cNvPr id="2" name="图片 1"/>
          <p:cNvPicPr/>
          <p:nvPr/>
        </p:nvPicPr>
        <p:blipFill>
          <a:blip r:embed="rId2"/>
          <a:stretch>
            <a:fillRect/>
          </a:stretch>
        </p:blipFill>
        <p:spPr>
          <a:xfrm>
            <a:off x="813435" y="2684145"/>
            <a:ext cx="2718435" cy="205486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-205740" y="-635"/>
            <a:ext cx="12191365" cy="685863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92430" y="2056130"/>
            <a:ext cx="10603865" cy="44538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en-US" altLang="zh-CN" sz="2800"/>
              <a:t> </a:t>
            </a:r>
            <a:r>
              <a:rPr lang="zh-CN" altLang="en-US" sz="2000"/>
              <a:t>一、</a:t>
            </a:r>
            <a:r>
              <a:rPr lang="en-US" altLang="zh-CN" sz="2000"/>
              <a:t> </a:t>
            </a:r>
            <a:r>
              <a:rPr lang="zh-CN" altLang="en-US" sz="2000"/>
              <a:t>什么是带状疱疹？</a:t>
            </a:r>
            <a:endParaRPr lang="zh-CN" altLang="en-US" sz="2000"/>
          </a:p>
          <a:p>
            <a:pPr algn="l"/>
            <a:endParaRPr lang="en-US" altLang="zh-CN" sz="2000"/>
          </a:p>
          <a:p>
            <a:pPr algn="l"/>
            <a:r>
              <a:rPr lang="zh-CN" altLang="en-US" sz="2000"/>
              <a:t>病因：</a:t>
            </a:r>
            <a:r>
              <a:rPr lang="en-US" altLang="zh-CN" sz="2000"/>
              <a:t> </a:t>
            </a:r>
            <a:r>
              <a:rPr lang="zh-CN" altLang="en-US" sz="2000"/>
              <a:t>由</a:t>
            </a:r>
            <a:r>
              <a:rPr lang="en-US" altLang="zh-CN" sz="2000"/>
              <a:t>“</a:t>
            </a:r>
            <a:r>
              <a:rPr lang="zh-CN" altLang="en-US" sz="2000">
                <a:solidFill>
                  <a:srgbClr val="FF0000"/>
                </a:solidFill>
              </a:rPr>
              <a:t>水痘</a:t>
            </a:r>
            <a:r>
              <a:rPr lang="en-US" altLang="zh-CN" sz="2000">
                <a:solidFill>
                  <a:srgbClr val="FF0000"/>
                </a:solidFill>
              </a:rPr>
              <a:t>-</a:t>
            </a:r>
            <a:r>
              <a:rPr lang="zh-CN" altLang="en-US" sz="2000">
                <a:solidFill>
                  <a:srgbClr val="FF0000"/>
                </a:solidFill>
              </a:rPr>
              <a:t>带状疱疹病毒</a:t>
            </a:r>
            <a:r>
              <a:rPr lang="en-US" altLang="zh-CN" sz="2000"/>
              <a:t>”</a:t>
            </a:r>
            <a:r>
              <a:rPr lang="zh-CN" altLang="en-US" sz="2000"/>
              <a:t>引起。您小时候得过水痘后，病毒并未完全清除，而是潜伏在您的神经节里。当您免疫力下降时（如劳累、压力大、感冒、年老、患有慢性病等），病毒就可能被重新激活，沿着神经移动到皮肤，引起带状疱疹。</a:t>
            </a:r>
            <a:endParaRPr lang="zh-CN" altLang="en-US" sz="2000"/>
          </a:p>
          <a:p>
            <a:pPr algn="l"/>
            <a:r>
              <a:rPr lang="en-US" altLang="zh-CN" sz="2000"/>
              <a:t> </a:t>
            </a:r>
            <a:r>
              <a:rPr lang="zh-CN" altLang="en-US" sz="2000"/>
              <a:t>典型表现：</a:t>
            </a:r>
            <a:endParaRPr lang="zh-CN" altLang="en-US" sz="2000"/>
          </a:p>
          <a:p>
            <a:pPr algn="l"/>
            <a:r>
              <a:rPr lang="en-US" altLang="zh-CN" sz="2000"/>
              <a:t>   </a:t>
            </a:r>
            <a:r>
              <a:rPr lang="zh-CN" altLang="en-US" sz="2000"/>
              <a:t>疼痛：</a:t>
            </a:r>
            <a:r>
              <a:rPr lang="en-US" altLang="zh-CN" sz="2000"/>
              <a:t> </a:t>
            </a:r>
            <a:r>
              <a:rPr lang="zh-CN" altLang="en-US" sz="2000"/>
              <a:t>通常是单侧身体（左或右）某个区域出现剧烈的神经痛（</a:t>
            </a:r>
            <a:r>
              <a:rPr lang="zh-CN" altLang="en-US" sz="2000">
                <a:solidFill>
                  <a:srgbClr val="FF0000"/>
                </a:solidFill>
              </a:rPr>
              <a:t>针刺样、烧灼样、刀割样、电击样</a:t>
            </a:r>
            <a:r>
              <a:rPr lang="zh-CN" altLang="en-US" sz="2000"/>
              <a:t>），疼痛可能出现在皮疹之前（几天到一周），容易被误诊。</a:t>
            </a:r>
            <a:endParaRPr lang="zh-CN" altLang="en-US" sz="2000"/>
          </a:p>
          <a:p>
            <a:pPr algn="l"/>
            <a:r>
              <a:rPr lang="en-US" altLang="zh-CN" sz="2000"/>
              <a:t>  </a:t>
            </a:r>
            <a:r>
              <a:rPr lang="zh-CN" altLang="en-US" sz="2000"/>
              <a:t>皮疹：</a:t>
            </a:r>
            <a:r>
              <a:rPr lang="en-US" altLang="zh-CN" sz="2000"/>
              <a:t> </a:t>
            </a:r>
            <a:r>
              <a:rPr lang="zh-CN" altLang="en-US" sz="2000"/>
              <a:t>在疼痛区域出现成簇的红色丘疹和水疱，水疱可能融合成片，疱液起初清亮，之后可能变浑浊或破溃结痂。皮疹沿神经走向呈带状分布，</a:t>
            </a:r>
            <a:r>
              <a:rPr lang="zh-CN" altLang="en-US" sz="2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最常见于胸腰部、头面部（尤其眼睛周围）、颈部。</a:t>
            </a:r>
            <a:endParaRPr lang="zh-CN" altLang="en-US" sz="20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l"/>
            <a:r>
              <a:rPr lang="en-US" altLang="zh-CN" sz="2000"/>
              <a:t>  </a:t>
            </a:r>
            <a:r>
              <a:rPr lang="zh-CN" altLang="en-US" sz="2000"/>
              <a:t>其他：</a:t>
            </a:r>
            <a:r>
              <a:rPr lang="en-US" altLang="zh-CN" sz="2000"/>
              <a:t> </a:t>
            </a:r>
            <a:r>
              <a:rPr lang="zh-CN" altLang="en-US" sz="2000"/>
              <a:t>可能伴有低烧、乏力、头痛等全身不适。</a:t>
            </a:r>
            <a:endParaRPr lang="zh-CN" altLang="en-US" sz="2000"/>
          </a:p>
        </p:txBody>
      </p:sp>
      <p:sp>
        <p:nvSpPr>
          <p:cNvPr id="6" name="文本框 5"/>
          <p:cNvSpPr txBox="1"/>
          <p:nvPr/>
        </p:nvSpPr>
        <p:spPr>
          <a:xfrm>
            <a:off x="3414395" y="2849245"/>
            <a:ext cx="26352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/>
              <a:t> </a:t>
            </a:r>
            <a:endParaRPr lang="en-US" sz="28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/>
          <p:nvPr/>
        </p:nvPicPr>
        <p:blipFill>
          <a:blip r:embed="rId1"/>
          <a:stretch>
            <a:fillRect/>
          </a:stretch>
        </p:blipFill>
        <p:spPr>
          <a:xfrm>
            <a:off x="1447800" y="1104900"/>
            <a:ext cx="4376420" cy="3999865"/>
          </a:xfrm>
          <a:prstGeom prst="rect">
            <a:avLst/>
          </a:prstGeom>
        </p:spPr>
      </p:pic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8321040" y="647700"/>
            <a:ext cx="3338830" cy="596392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059180" y="40322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1.</a:t>
            </a:r>
            <a:r>
              <a:rPr lang="zh-CN" altLang="en-US"/>
              <a:t>带状疱疹样子？</a:t>
            </a:r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图片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35" y="-635"/>
            <a:ext cx="12191365" cy="685863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997632" y="1406485"/>
            <a:ext cx="28638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/>
              <a:t> </a:t>
            </a:r>
            <a:endParaRPr lang="en-US" altLang="zh-CN" sz="3600" dirty="0"/>
          </a:p>
        </p:txBody>
      </p:sp>
      <p:sp>
        <p:nvSpPr>
          <p:cNvPr id="7" name="文本框 6"/>
          <p:cNvSpPr txBox="1"/>
          <p:nvPr/>
        </p:nvSpPr>
        <p:spPr>
          <a:xfrm>
            <a:off x="1314893" y="2302423"/>
            <a:ext cx="27495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/>
              <a:t> </a:t>
            </a:r>
            <a:endParaRPr lang="en-US" altLang="zh-CN" sz="3200" dirty="0"/>
          </a:p>
        </p:txBody>
      </p:sp>
      <p:sp>
        <p:nvSpPr>
          <p:cNvPr id="8" name="文本框 7"/>
          <p:cNvSpPr txBox="1"/>
          <p:nvPr/>
        </p:nvSpPr>
        <p:spPr>
          <a:xfrm>
            <a:off x="407035" y="1471295"/>
            <a:ext cx="11247120" cy="52895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zh-CN" altLang="en-US" sz="2000" dirty="0"/>
              <a:t>二、</a:t>
            </a:r>
            <a:r>
              <a:rPr lang="en-US" altLang="zh-CN" sz="2000" dirty="0"/>
              <a:t> </a:t>
            </a:r>
            <a:r>
              <a:rPr lang="zh-CN" altLang="en-US" sz="2000" dirty="0"/>
              <a:t>带状疱疹会传染吗？</a:t>
            </a:r>
            <a:endParaRPr lang="zh-CN" altLang="en-US" sz="2000" dirty="0"/>
          </a:p>
          <a:p>
            <a:pPr algn="l"/>
            <a:endParaRPr lang="en-US" altLang="zh-CN" sz="2000" dirty="0"/>
          </a:p>
          <a:p>
            <a:pPr algn="l"/>
            <a:r>
              <a:rPr lang="en-US" altLang="zh-CN" sz="2000" dirty="0"/>
              <a:t> </a:t>
            </a:r>
            <a:r>
              <a:rPr lang="zh-CN" altLang="en-US" sz="2000" dirty="0"/>
              <a:t>会！</a:t>
            </a:r>
            <a:r>
              <a:rPr lang="en-US" altLang="zh-CN" sz="2000" dirty="0"/>
              <a:t> </a:t>
            </a:r>
            <a:r>
              <a:rPr lang="zh-CN" altLang="en-US" sz="2000" dirty="0"/>
              <a:t>但传染的是水痘病毒，而不是带状疱疹本身。</a:t>
            </a:r>
            <a:endParaRPr lang="zh-CN" altLang="en-US" sz="2000" dirty="0"/>
          </a:p>
          <a:p>
            <a:pPr algn="l"/>
            <a:r>
              <a:rPr lang="zh-CN" altLang="en-US" sz="2000" dirty="0"/>
              <a:t>传染方式：</a:t>
            </a:r>
            <a:r>
              <a:rPr lang="en-US" altLang="zh-CN" sz="2000" dirty="0"/>
              <a:t> </a:t>
            </a:r>
            <a:r>
              <a:rPr lang="zh-CN" altLang="en-US" sz="2000" dirty="0"/>
              <a:t>主要是通过接触皮疹的</a:t>
            </a:r>
            <a:r>
              <a:rPr lang="zh-CN" altLang="en-US" sz="2000" dirty="0">
                <a:solidFill>
                  <a:srgbClr val="FF0000"/>
                </a:solidFill>
              </a:rPr>
              <a:t>疱液传播</a:t>
            </a:r>
            <a:r>
              <a:rPr lang="zh-CN" altLang="en-US" sz="2000" dirty="0"/>
              <a:t>（</a:t>
            </a:r>
            <a:r>
              <a:rPr lang="zh-CN" altLang="en-US" sz="2000" dirty="0">
                <a:solidFill>
                  <a:srgbClr val="FF0000"/>
                </a:solidFill>
              </a:rPr>
              <a:t>直接接触或接触被疱液污染的衣物等</a:t>
            </a:r>
            <a:r>
              <a:rPr lang="zh-CN" altLang="en-US" sz="2000" dirty="0"/>
              <a:t>）。在皮疹结痂之前都具有传染性。</a:t>
            </a:r>
            <a:endParaRPr lang="zh-CN" altLang="en-US" sz="2000" dirty="0"/>
          </a:p>
          <a:p>
            <a:pPr algn="l"/>
            <a:r>
              <a:rPr lang="en-US" altLang="zh-CN" sz="2000" dirty="0"/>
              <a:t> </a:t>
            </a:r>
            <a:r>
              <a:rPr lang="zh-CN" altLang="en-US" sz="2000" dirty="0"/>
              <a:t>传染对象：</a:t>
            </a:r>
            <a:endParaRPr lang="zh-CN" altLang="en-US" sz="2000" dirty="0"/>
          </a:p>
          <a:p>
            <a:pPr algn="l"/>
            <a:r>
              <a:rPr lang="en-US" altLang="zh-CN" sz="2000" dirty="0"/>
              <a:t>  </a:t>
            </a:r>
            <a:r>
              <a:rPr lang="zh-CN" altLang="en-US" sz="2000" dirty="0"/>
              <a:t>主要威胁：</a:t>
            </a:r>
            <a:r>
              <a:rPr lang="en-US" altLang="zh-CN" sz="2000" dirty="0"/>
              <a:t> </a:t>
            </a:r>
            <a:r>
              <a:rPr lang="zh-CN" altLang="en-US" sz="2000" dirty="0"/>
              <a:t>从未患过水痘且未接种过水痘疫苗的人（</a:t>
            </a:r>
            <a:r>
              <a:rPr lang="zh-CN" altLang="en-US" sz="2000" dirty="0">
                <a:solidFill>
                  <a:srgbClr val="FF0000"/>
                </a:solidFill>
              </a:rPr>
              <a:t>尤其是孕妇、婴幼儿、免疫力低下者</a:t>
            </a:r>
            <a:r>
              <a:rPr lang="zh-CN" altLang="en-US" sz="2000" dirty="0"/>
              <a:t>），接触后可能被感染而患上水痘。</a:t>
            </a:r>
            <a:endParaRPr lang="zh-CN" altLang="en-US" sz="2000" dirty="0"/>
          </a:p>
          <a:p>
            <a:pPr algn="l"/>
            <a:r>
              <a:rPr lang="en-US" altLang="zh-CN" sz="2000" dirty="0"/>
              <a:t>   </a:t>
            </a:r>
            <a:r>
              <a:rPr lang="zh-CN" altLang="en-US" sz="2000" dirty="0"/>
              <a:t>如何预防传染：</a:t>
            </a:r>
            <a:endParaRPr lang="zh-CN" altLang="en-US" sz="2000" dirty="0"/>
          </a:p>
          <a:p>
            <a:pPr algn="l"/>
            <a:r>
              <a:rPr lang="en-US" altLang="zh-CN" sz="2000" dirty="0"/>
              <a:t> </a:t>
            </a:r>
            <a:r>
              <a:rPr lang="zh-CN" altLang="en-US" sz="2000" dirty="0"/>
              <a:t>覆盖皮损：</a:t>
            </a:r>
            <a:r>
              <a:rPr lang="en-US" altLang="zh-CN" sz="2000" dirty="0"/>
              <a:t> </a:t>
            </a:r>
            <a:r>
              <a:rPr lang="zh-CN" altLang="en-US" sz="2000" dirty="0"/>
              <a:t>避免疱液直接接触他人或污染环境。</a:t>
            </a:r>
            <a:endParaRPr lang="zh-CN" altLang="en-US" sz="2000" dirty="0"/>
          </a:p>
          <a:p>
            <a:pPr algn="l"/>
            <a:r>
              <a:rPr lang="en-US" altLang="zh-CN" sz="2000" dirty="0"/>
              <a:t> </a:t>
            </a:r>
            <a:r>
              <a:rPr lang="zh-CN" altLang="en-US" sz="2000" dirty="0"/>
              <a:t>勤洗手：</a:t>
            </a:r>
            <a:r>
              <a:rPr lang="en-US" altLang="zh-CN" sz="2000" dirty="0"/>
              <a:t> </a:t>
            </a:r>
            <a:r>
              <a:rPr lang="zh-CN" altLang="en-US" sz="2000" dirty="0"/>
              <a:t>尤其接触皮疹后，务必用肥皂和流动水彻底洗手。</a:t>
            </a:r>
            <a:endParaRPr lang="zh-CN" altLang="en-US" sz="2000" dirty="0"/>
          </a:p>
          <a:p>
            <a:pPr algn="l"/>
            <a:r>
              <a:rPr lang="en-US" altLang="zh-CN" sz="2000" dirty="0"/>
              <a:t> </a:t>
            </a:r>
            <a:r>
              <a:rPr lang="zh-CN" altLang="en-US" sz="2000" dirty="0"/>
              <a:t>避免接触高危人群：</a:t>
            </a:r>
            <a:r>
              <a:rPr lang="en-US" altLang="zh-CN" sz="2000" dirty="0"/>
              <a:t> </a:t>
            </a:r>
            <a:r>
              <a:rPr lang="zh-CN" altLang="en-US" sz="2000" dirty="0"/>
              <a:t>在皮疹完全结痂前，尽量避免接触孕妇、婴幼儿、未患过水痘的成人和免疫力低下者。</a:t>
            </a:r>
            <a:endParaRPr lang="zh-CN" altLang="en-US" sz="2000" dirty="0"/>
          </a:p>
          <a:p>
            <a:pPr algn="l"/>
            <a:r>
              <a:rPr lang="en-US" altLang="zh-CN" sz="2000" dirty="0"/>
              <a:t>  · </a:t>
            </a:r>
            <a:r>
              <a:rPr lang="zh-CN" altLang="en-US" sz="2000" dirty="0"/>
              <a:t>避免抓挠：</a:t>
            </a:r>
            <a:r>
              <a:rPr lang="en-US" altLang="zh-CN" sz="2000" dirty="0"/>
              <a:t> </a:t>
            </a:r>
            <a:r>
              <a:rPr lang="zh-CN" altLang="en-US" sz="2000" dirty="0"/>
              <a:t>防止水疱破溃，减少病毒播散。</a:t>
            </a:r>
            <a:endParaRPr lang="zh-CN" altLang="en-US" sz="2000" dirty="0"/>
          </a:p>
          <a:p>
            <a:pPr algn="l"/>
            <a:r>
              <a:rPr lang="en-US" altLang="zh-CN" sz="2000" dirty="0"/>
              <a:t>  · </a:t>
            </a:r>
            <a:r>
              <a:rPr lang="zh-CN" altLang="en-US" sz="2000" dirty="0"/>
              <a:t>不共用个人物品：</a:t>
            </a:r>
            <a:r>
              <a:rPr lang="en-US" altLang="zh-CN" sz="2000" dirty="0"/>
              <a:t> </a:t>
            </a:r>
            <a:r>
              <a:rPr lang="zh-CN" altLang="en-US" sz="2000" dirty="0"/>
              <a:t>如毛巾、衣物、床上用品等。</a:t>
            </a:r>
            <a:endParaRPr lang="en-US" altLang="zh-CN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35" y="-635"/>
            <a:ext cx="12191365" cy="685863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057275" y="1706245"/>
            <a:ext cx="32283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/>
              <a:t> </a:t>
            </a:r>
            <a:endParaRPr lang="en-US" altLang="zh-CN" sz="3200"/>
          </a:p>
        </p:txBody>
      </p:sp>
      <p:sp>
        <p:nvSpPr>
          <p:cNvPr id="6" name="文本框 5"/>
          <p:cNvSpPr txBox="1"/>
          <p:nvPr/>
        </p:nvSpPr>
        <p:spPr>
          <a:xfrm>
            <a:off x="926465" y="1597660"/>
            <a:ext cx="10066020" cy="4154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/>
              <a:t>三、</a:t>
            </a:r>
            <a:r>
              <a:rPr lang="en-US" altLang="zh-CN" sz="2400"/>
              <a:t> </a:t>
            </a:r>
            <a:r>
              <a:rPr lang="zh-CN" altLang="en-US" sz="2400"/>
              <a:t>治疗原则与药物</a:t>
            </a:r>
            <a:endParaRPr lang="zh-CN" altLang="en-US" sz="2400"/>
          </a:p>
          <a:p>
            <a:endParaRPr lang="en-US" altLang="zh-CN" sz="2400"/>
          </a:p>
          <a:p>
            <a:r>
              <a:rPr lang="en-US" altLang="zh-CN" sz="2400"/>
              <a:t>· </a:t>
            </a:r>
            <a:r>
              <a:rPr lang="zh-CN" altLang="en-US" sz="2400"/>
              <a:t>核心目标：</a:t>
            </a:r>
            <a:endParaRPr lang="zh-CN" altLang="en-US" sz="2400"/>
          </a:p>
          <a:p>
            <a:r>
              <a:rPr lang="en-US" altLang="zh-CN" sz="2400"/>
              <a:t>  1. </a:t>
            </a:r>
            <a:r>
              <a:rPr lang="zh-CN" altLang="en-US" sz="2400"/>
              <a:t>抗病毒：</a:t>
            </a:r>
            <a:r>
              <a:rPr lang="en-US" altLang="zh-CN" sz="2400"/>
              <a:t> </a:t>
            </a:r>
            <a:r>
              <a:rPr lang="zh-CN" altLang="en-US" sz="2400"/>
              <a:t>抑制病毒复制，缩短病程，减轻症状。</a:t>
            </a:r>
            <a:endParaRPr lang="zh-CN" altLang="en-US" sz="2400"/>
          </a:p>
          <a:p>
            <a:r>
              <a:rPr lang="en-US" altLang="zh-CN" sz="2400"/>
              <a:t>  2. </a:t>
            </a:r>
            <a:r>
              <a:rPr lang="zh-CN" altLang="en-US" sz="2400"/>
              <a:t>止痛：</a:t>
            </a:r>
            <a:r>
              <a:rPr lang="en-US" altLang="zh-CN" sz="2400"/>
              <a:t> </a:t>
            </a:r>
            <a:r>
              <a:rPr lang="zh-CN" altLang="en-US" sz="2400"/>
              <a:t>缓解剧烈的神经痛。</a:t>
            </a:r>
            <a:endParaRPr lang="zh-CN" altLang="en-US" sz="2400"/>
          </a:p>
          <a:p>
            <a:r>
              <a:rPr lang="en-US" altLang="zh-CN" sz="2400"/>
              <a:t>  3. </a:t>
            </a:r>
            <a:r>
              <a:rPr lang="zh-CN" altLang="en-US" sz="2400"/>
              <a:t>预防并发症：</a:t>
            </a:r>
            <a:r>
              <a:rPr lang="en-US" altLang="zh-CN" sz="2400"/>
              <a:t> </a:t>
            </a:r>
            <a:r>
              <a:rPr lang="zh-CN" altLang="en-US" sz="2400"/>
              <a:t>尤其是预防</a:t>
            </a:r>
            <a:r>
              <a:rPr lang="en-US" altLang="zh-CN" sz="2400"/>
              <a:t>“</a:t>
            </a:r>
            <a:r>
              <a:rPr lang="zh-CN" altLang="en-US" sz="2400"/>
              <a:t>带状疱疹后遗神经痛</a:t>
            </a:r>
            <a:r>
              <a:rPr lang="en-US" altLang="zh-CN" sz="2400"/>
              <a:t>”</a:t>
            </a:r>
            <a:r>
              <a:rPr lang="zh-CN" altLang="en-US" sz="2400"/>
              <a:t>。</a:t>
            </a:r>
            <a:endParaRPr lang="zh-CN" altLang="en-US" sz="2400"/>
          </a:p>
          <a:p>
            <a:r>
              <a:rPr lang="zh-CN" altLang="en-US" sz="2400"/>
              <a:t>常用药物：</a:t>
            </a:r>
            <a:endParaRPr lang="zh-CN" altLang="en-US" sz="2400"/>
          </a:p>
          <a:p>
            <a:r>
              <a:rPr lang="en-US" altLang="zh-CN" sz="2400"/>
              <a:t>   </a:t>
            </a:r>
            <a:r>
              <a:rPr lang="zh-CN" altLang="en-US" sz="2400">
                <a:solidFill>
                  <a:srgbClr val="FF0000"/>
                </a:solidFill>
              </a:rPr>
              <a:t>抗病毒药物</a:t>
            </a:r>
            <a:r>
              <a:rPr lang="en-US" altLang="zh-CN" sz="2400">
                <a:solidFill>
                  <a:srgbClr val="FF0000"/>
                </a:solidFill>
              </a:rPr>
              <a:t> (</a:t>
            </a:r>
            <a:r>
              <a:rPr lang="zh-CN" altLang="en-US" sz="2400">
                <a:solidFill>
                  <a:srgbClr val="FF0000"/>
                </a:solidFill>
              </a:rPr>
              <a:t>关键！</a:t>
            </a:r>
            <a:r>
              <a:rPr lang="en-US" altLang="zh-CN" sz="2400">
                <a:solidFill>
                  <a:srgbClr val="FF0000"/>
                </a:solidFill>
              </a:rPr>
              <a:t>)</a:t>
            </a:r>
            <a:r>
              <a:rPr lang="zh-CN" altLang="en-US" sz="2400">
                <a:solidFill>
                  <a:srgbClr val="FF0000"/>
                </a:solidFill>
              </a:rPr>
              <a:t>：</a:t>
            </a:r>
            <a:r>
              <a:rPr lang="en-US" altLang="zh-CN" sz="2400"/>
              <a:t> </a:t>
            </a:r>
            <a:r>
              <a:rPr lang="zh-CN" altLang="en-US" sz="2400"/>
              <a:t>如</a:t>
            </a:r>
            <a:r>
              <a:rPr lang="zh-CN" altLang="en-US" sz="2400">
                <a:solidFill>
                  <a:srgbClr val="FF0000"/>
                </a:solidFill>
              </a:rPr>
              <a:t>阿昔洛韦</a:t>
            </a:r>
            <a:r>
              <a:rPr lang="zh-CN" altLang="en-US" sz="2400"/>
              <a:t>、伐昔洛韦、泛昔洛韦。越早使用效果越好（最好在出疹后</a:t>
            </a:r>
            <a:r>
              <a:rPr lang="en-US" altLang="zh-CN" sz="2400"/>
              <a:t>48-72</a:t>
            </a:r>
            <a:r>
              <a:rPr lang="zh-CN" altLang="en-US" sz="2400"/>
              <a:t>小时内开始）！</a:t>
            </a:r>
            <a:r>
              <a:rPr lang="en-US" altLang="zh-CN" sz="2400"/>
              <a:t> </a:t>
            </a:r>
            <a:r>
              <a:rPr lang="zh-CN" altLang="en-US" sz="2400"/>
              <a:t>请务必按医嘱</a:t>
            </a:r>
            <a:r>
              <a:rPr lang="zh-CN" altLang="en-US" sz="2400">
                <a:solidFill>
                  <a:srgbClr val="FF0000"/>
                </a:solidFill>
              </a:rPr>
              <a:t>足量、足疗程</a:t>
            </a:r>
            <a:r>
              <a:rPr lang="zh-CN" altLang="en-US" sz="2400"/>
              <a:t>用，即使感觉好转也不要自行停药。</a:t>
            </a:r>
            <a:endParaRPr lang="zh-CN" altLang="en-US" sz="2400"/>
          </a:p>
          <a:p>
            <a:r>
              <a:rPr lang="en-US" altLang="zh-CN" sz="2400"/>
              <a:t>  · </a:t>
            </a:r>
            <a:endParaRPr lang="en-US" sz="2400"/>
          </a:p>
        </p:txBody>
      </p:sp>
      <p:sp>
        <p:nvSpPr>
          <p:cNvPr id="7" name="文本框 6"/>
          <p:cNvSpPr txBox="1"/>
          <p:nvPr/>
        </p:nvSpPr>
        <p:spPr>
          <a:xfrm>
            <a:off x="4285615" y="2108835"/>
            <a:ext cx="212217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600"/>
              <a:t> </a:t>
            </a:r>
            <a:endParaRPr lang="en-US" altLang="zh-CN" sz="36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图片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35" y="-635"/>
            <a:ext cx="12191365" cy="685863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523365" y="1337945"/>
            <a:ext cx="9579610" cy="49523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zh-CN" altLang="en-US" sz="2000">
                <a:sym typeface="+mn-ea"/>
              </a:rPr>
              <a:t>（一）止痛药物：</a:t>
            </a:r>
            <a:endParaRPr lang="zh-CN" altLang="en-US" sz="2000"/>
          </a:p>
          <a:p>
            <a:pPr algn="l"/>
            <a:r>
              <a:rPr lang="en-US" altLang="zh-CN" sz="2000">
                <a:sym typeface="+mn-ea"/>
              </a:rPr>
              <a:t>     </a:t>
            </a:r>
            <a:r>
              <a:rPr lang="zh-CN" altLang="en-US" sz="2000">
                <a:sym typeface="+mn-ea"/>
              </a:rPr>
              <a:t>轻度疼痛：对乙酰氨基酚、布洛芬等。</a:t>
            </a:r>
            <a:endParaRPr lang="zh-CN" altLang="en-US" sz="2000"/>
          </a:p>
          <a:p>
            <a:pPr algn="l"/>
            <a:r>
              <a:rPr lang="en-US" altLang="zh-CN" sz="2000">
                <a:sym typeface="+mn-ea"/>
              </a:rPr>
              <a:t>     </a:t>
            </a:r>
            <a:r>
              <a:rPr lang="zh-CN" altLang="en-US" sz="2000">
                <a:sym typeface="+mn-ea"/>
              </a:rPr>
              <a:t>中重度神经痛：可能需要医生开具专门的神经病理性疼痛药物，如加巴喷丁、</a:t>
            </a:r>
            <a:r>
              <a:rPr lang="zh-CN" altLang="en-US" sz="2000">
                <a:solidFill>
                  <a:srgbClr val="FF0000"/>
                </a:solidFill>
                <a:sym typeface="+mn-ea"/>
              </a:rPr>
              <a:t>普瑞巴林</a:t>
            </a:r>
            <a:r>
              <a:rPr lang="zh-CN" altLang="en-US" sz="2000">
                <a:sym typeface="+mn-ea"/>
              </a:rPr>
              <a:t>、阿米替林等。有时可能需要短期使用弱阿片类药物。</a:t>
            </a:r>
            <a:endParaRPr lang="zh-CN" altLang="en-US" sz="2000"/>
          </a:p>
          <a:p>
            <a:pPr algn="l"/>
            <a:r>
              <a:rPr lang="en-US" altLang="zh-CN" sz="2000">
                <a:sym typeface="+mn-ea"/>
              </a:rPr>
              <a:t>     </a:t>
            </a:r>
            <a:r>
              <a:rPr lang="zh-CN" altLang="en-US" sz="2000">
                <a:sym typeface="+mn-ea"/>
              </a:rPr>
              <a:t>重要提示：</a:t>
            </a:r>
            <a:r>
              <a:rPr lang="en-US" altLang="zh-CN" sz="2000">
                <a:solidFill>
                  <a:srgbClr val="FF0000"/>
                </a:solidFill>
                <a:sym typeface="+mn-ea"/>
              </a:rPr>
              <a:t> </a:t>
            </a:r>
            <a:r>
              <a:rPr lang="zh-CN" altLang="en-US" sz="2000">
                <a:solidFill>
                  <a:srgbClr val="FF0000"/>
                </a:solidFill>
                <a:sym typeface="+mn-ea"/>
              </a:rPr>
              <a:t>神经痛治疗需要时间和耐心，药物起效可能需要几天到几周，请遵医嘱规律服药，不要自行调整剂量或停药。</a:t>
            </a:r>
            <a:endParaRPr lang="zh-CN" altLang="en-US" sz="2000">
              <a:solidFill>
                <a:srgbClr val="FF0000"/>
              </a:solidFill>
            </a:endParaRPr>
          </a:p>
          <a:p>
            <a:pPr algn="l"/>
            <a:r>
              <a:rPr lang="en-US" altLang="zh-CN" sz="2000">
                <a:sym typeface="+mn-ea"/>
              </a:rPr>
              <a:t>  </a:t>
            </a:r>
            <a:r>
              <a:rPr lang="zh-CN" altLang="en-US" sz="2000">
                <a:sym typeface="+mn-ea"/>
              </a:rPr>
              <a:t>营养神经药物</a:t>
            </a:r>
            <a:r>
              <a:rPr lang="en-US" altLang="zh-CN" sz="2000">
                <a:sym typeface="+mn-ea"/>
              </a:rPr>
              <a:t> (</a:t>
            </a:r>
            <a:r>
              <a:rPr lang="zh-CN" altLang="en-US" sz="2000">
                <a:sym typeface="+mn-ea"/>
              </a:rPr>
              <a:t>辅助</a:t>
            </a:r>
            <a:r>
              <a:rPr lang="en-US" altLang="zh-CN" sz="2000">
                <a:sym typeface="+mn-ea"/>
              </a:rPr>
              <a:t>)</a:t>
            </a:r>
            <a:r>
              <a:rPr lang="zh-CN" altLang="en-US" sz="2000">
                <a:sym typeface="+mn-ea"/>
              </a:rPr>
              <a:t>：</a:t>
            </a:r>
            <a:r>
              <a:rPr lang="en-US" altLang="zh-CN" sz="2000">
                <a:sym typeface="+mn-ea"/>
              </a:rPr>
              <a:t> </a:t>
            </a:r>
            <a:r>
              <a:rPr lang="zh-CN" altLang="en-US" sz="2000">
                <a:sym typeface="+mn-ea"/>
              </a:rPr>
              <a:t>如</a:t>
            </a:r>
            <a:r>
              <a:rPr lang="zh-CN" altLang="en-US" sz="2000">
                <a:solidFill>
                  <a:srgbClr val="FF0000"/>
                </a:solidFill>
                <a:sym typeface="+mn-ea"/>
              </a:rPr>
              <a:t>甲钴胺</a:t>
            </a:r>
            <a:r>
              <a:rPr lang="zh-CN" altLang="en-US" sz="2000">
                <a:sym typeface="+mn-ea"/>
              </a:rPr>
              <a:t>、维生素</a:t>
            </a:r>
            <a:r>
              <a:rPr lang="en-US" altLang="zh-CN" sz="2000">
                <a:sym typeface="+mn-ea"/>
              </a:rPr>
              <a:t>B1</a:t>
            </a:r>
            <a:r>
              <a:rPr lang="zh-CN" altLang="en-US" sz="2000">
                <a:sym typeface="+mn-ea"/>
              </a:rPr>
              <a:t>、</a:t>
            </a:r>
            <a:r>
              <a:rPr lang="en-US" altLang="zh-CN" sz="2000">
                <a:sym typeface="+mn-ea"/>
              </a:rPr>
              <a:t>B12</a:t>
            </a:r>
            <a:r>
              <a:rPr lang="zh-CN" altLang="en-US" sz="2000">
                <a:sym typeface="+mn-ea"/>
              </a:rPr>
              <a:t>等，有助于受损神经的修复。</a:t>
            </a:r>
            <a:endParaRPr lang="zh-CN" altLang="en-US" sz="2000"/>
          </a:p>
          <a:p>
            <a:pPr algn="l"/>
            <a:r>
              <a:rPr lang="en-US" altLang="zh-CN" sz="2000">
                <a:sym typeface="+mn-ea"/>
              </a:rPr>
              <a:t>  </a:t>
            </a:r>
            <a:r>
              <a:rPr lang="zh-CN" altLang="en-US" sz="2000">
                <a:sym typeface="+mn-ea"/>
              </a:rPr>
              <a:t>外用药物：</a:t>
            </a:r>
            <a:endParaRPr lang="zh-CN" altLang="en-US" sz="2000"/>
          </a:p>
          <a:p>
            <a:pPr algn="l"/>
            <a:r>
              <a:rPr lang="en-US" altLang="zh-CN" sz="2000">
                <a:sym typeface="+mn-ea"/>
              </a:rPr>
              <a:t>     </a:t>
            </a:r>
            <a:r>
              <a:rPr lang="zh-CN" altLang="en-US" sz="2000">
                <a:sym typeface="+mn-ea"/>
              </a:rPr>
              <a:t>未破溃水疱：可外用炉甘石洗剂等收敛、止痒。</a:t>
            </a:r>
            <a:endParaRPr lang="zh-CN" altLang="en-US" sz="2000"/>
          </a:p>
          <a:p>
            <a:pPr algn="l"/>
            <a:r>
              <a:rPr lang="en-US" altLang="zh-CN" sz="2000">
                <a:sym typeface="+mn-ea"/>
              </a:rPr>
              <a:t>     </a:t>
            </a:r>
            <a:r>
              <a:rPr lang="zh-CN" altLang="en-US" sz="2000">
                <a:sym typeface="+mn-ea"/>
              </a:rPr>
              <a:t>破溃或感染：医生可能会开抗菌药膏（如莫匹罗星软膏）。</a:t>
            </a:r>
            <a:endParaRPr lang="zh-CN" altLang="en-US" sz="2000"/>
          </a:p>
          <a:p>
            <a:pPr algn="l"/>
            <a:r>
              <a:rPr lang="en-US" altLang="zh-CN" sz="2000">
                <a:sym typeface="+mn-ea"/>
              </a:rPr>
              <a:t>     </a:t>
            </a:r>
            <a:r>
              <a:rPr lang="zh-CN" altLang="en-US" sz="2000">
                <a:sym typeface="+mn-ea"/>
              </a:rPr>
              <a:t>眼部带状疱疹：</a:t>
            </a:r>
            <a:r>
              <a:rPr lang="en-US" altLang="zh-CN" sz="2000">
                <a:sym typeface="+mn-ea"/>
              </a:rPr>
              <a:t> </a:t>
            </a:r>
            <a:r>
              <a:rPr lang="zh-CN" altLang="en-US" sz="2000">
                <a:sym typeface="+mn-ea"/>
              </a:rPr>
              <a:t>必须使用抗病毒眼药水</a:t>
            </a:r>
            <a:r>
              <a:rPr lang="en-US" altLang="zh-CN" sz="2000">
                <a:sym typeface="+mn-ea"/>
              </a:rPr>
              <a:t>/</a:t>
            </a:r>
            <a:r>
              <a:rPr lang="zh-CN" altLang="en-US" sz="2000">
                <a:sym typeface="+mn-ea"/>
              </a:rPr>
              <a:t>眼膏，由眼科医生指导治疗。</a:t>
            </a:r>
            <a:endParaRPr lang="zh-CN" altLang="en-US" sz="2000"/>
          </a:p>
          <a:p>
            <a:pPr algn="l"/>
            <a:r>
              <a:rPr lang="en-US" altLang="zh-CN" sz="2000">
                <a:sym typeface="+mn-ea"/>
              </a:rPr>
              <a:t>     </a:t>
            </a:r>
            <a:r>
              <a:rPr lang="zh-CN" altLang="en-US" sz="2000">
                <a:sym typeface="+mn-ea"/>
              </a:rPr>
              <a:t>糖皮质激素</a:t>
            </a:r>
            <a:r>
              <a:rPr lang="en-US" altLang="zh-CN" sz="2000">
                <a:sym typeface="+mn-ea"/>
              </a:rPr>
              <a:t> (</a:t>
            </a:r>
            <a:r>
              <a:rPr lang="zh-CN" altLang="en-US" sz="2000">
                <a:sym typeface="+mn-ea"/>
              </a:rPr>
              <a:t>可能使用</a:t>
            </a:r>
            <a:r>
              <a:rPr lang="en-US" altLang="zh-CN" sz="2000">
                <a:sym typeface="+mn-ea"/>
              </a:rPr>
              <a:t>)</a:t>
            </a:r>
            <a:r>
              <a:rPr lang="zh-CN" altLang="en-US" sz="2000">
                <a:sym typeface="+mn-ea"/>
              </a:rPr>
              <a:t>：</a:t>
            </a:r>
            <a:r>
              <a:rPr lang="en-US" altLang="zh-CN" sz="2000">
                <a:sym typeface="+mn-ea"/>
              </a:rPr>
              <a:t> </a:t>
            </a:r>
            <a:r>
              <a:rPr lang="zh-CN" altLang="en-US" sz="2000">
                <a:sym typeface="+mn-ea"/>
              </a:rPr>
              <a:t>在特定情况下（如严重疼痛、累及特殊部位如头面部</a:t>
            </a:r>
            <a:r>
              <a:rPr lang="en-US" altLang="zh-CN" sz="2000">
                <a:sym typeface="+mn-ea"/>
              </a:rPr>
              <a:t>/</a:t>
            </a:r>
            <a:r>
              <a:rPr lang="zh-CN" altLang="en-US" sz="2000">
                <a:sym typeface="+mn-ea"/>
              </a:rPr>
              <a:t>眼睛），医生可能会在抗病毒基础上短期使用激素减轻炎症反应，必须严格遵医嘱使用。</a:t>
            </a:r>
            <a:endParaRPr lang="en-US" altLang="zh-CN" sz="2000"/>
          </a:p>
        </p:txBody>
      </p:sp>
      <p:sp>
        <p:nvSpPr>
          <p:cNvPr id="7" name="文本框 6"/>
          <p:cNvSpPr txBox="1"/>
          <p:nvPr/>
        </p:nvSpPr>
        <p:spPr>
          <a:xfrm>
            <a:off x="1524000" y="937895"/>
            <a:ext cx="10052685" cy="55200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sz="3200"/>
              <a:t> </a:t>
            </a:r>
            <a:endParaRPr lang="en-US" sz="3200"/>
          </a:p>
        </p:txBody>
      </p:sp>
      <p:sp>
        <p:nvSpPr>
          <p:cNvPr id="5" name="文本框 4"/>
          <p:cNvSpPr txBox="1"/>
          <p:nvPr/>
        </p:nvSpPr>
        <p:spPr>
          <a:xfrm>
            <a:off x="1010285" y="1753235"/>
            <a:ext cx="1530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idx="4294967295"/>
          </p:nvPr>
        </p:nvSpPr>
        <p:spPr>
          <a:xfrm>
            <a:off x="0" y="1122680"/>
            <a:ext cx="9144000" cy="2387600"/>
          </a:xfrm>
        </p:spPr>
        <p:txBody>
          <a:bodyPr/>
          <a:lstStyle/>
          <a:p>
            <a:r>
              <a:rPr lang="zh-CN" altLang="en-US"/>
              <a:t>夜休</a:t>
            </a:r>
            <a:endParaRPr lang="zh-CN" altLang="en-US"/>
          </a:p>
        </p:txBody>
      </p:sp>
      <p:pic>
        <p:nvPicPr>
          <p:cNvPr id="4" name="图片 3" descr="图片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-635"/>
            <a:ext cx="12191365" cy="685863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214120" y="1807210"/>
            <a:ext cx="9749155" cy="2799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/>
              <a:t> </a:t>
            </a:r>
            <a:r>
              <a:rPr lang="zh-CN" altLang="en-US" sz="2400"/>
              <a:t>四、</a:t>
            </a:r>
            <a:r>
              <a:rPr lang="en-US" altLang="zh-CN" sz="2400"/>
              <a:t> </a:t>
            </a:r>
            <a:r>
              <a:rPr lang="zh-CN" altLang="en-US" sz="2400"/>
              <a:t>重要的自我护理与注意事项</a:t>
            </a:r>
            <a:endParaRPr lang="zh-CN" altLang="en-US" sz="2400"/>
          </a:p>
          <a:p>
            <a:endParaRPr lang="en-US" altLang="zh-CN" sz="2400"/>
          </a:p>
          <a:p>
            <a:r>
              <a:rPr lang="en-US" altLang="zh-CN" sz="2400"/>
              <a:t>1. </a:t>
            </a:r>
            <a:r>
              <a:rPr lang="zh-CN" altLang="en-US" sz="2400"/>
              <a:t>充分休息：</a:t>
            </a:r>
            <a:r>
              <a:rPr lang="en-US" altLang="zh-CN" sz="2400"/>
              <a:t> </a:t>
            </a:r>
            <a:r>
              <a:rPr lang="zh-CN" altLang="en-US" sz="2400"/>
              <a:t>保证充足睡眠，避免过度劳累和熬夜。休息有助于免疫系统对抗病毒。</a:t>
            </a:r>
            <a:endParaRPr lang="zh-CN" altLang="en-US" sz="2400"/>
          </a:p>
          <a:p>
            <a:r>
              <a:rPr lang="en-US" altLang="zh-CN" sz="2400"/>
              <a:t>2. </a:t>
            </a:r>
            <a:r>
              <a:rPr lang="zh-CN" altLang="en-US" sz="2400"/>
              <a:t>皮疹护理</a:t>
            </a:r>
            <a:r>
              <a:rPr lang="en-US" altLang="zh-CN" sz="2400"/>
              <a:t> (</a:t>
            </a:r>
            <a:r>
              <a:rPr lang="zh-CN" altLang="en-US" sz="2400"/>
              <a:t>关键！</a:t>
            </a:r>
            <a:r>
              <a:rPr lang="en-US" altLang="zh-CN" sz="2400"/>
              <a:t>)</a:t>
            </a:r>
            <a:r>
              <a:rPr lang="zh-CN" altLang="en-US" sz="2400"/>
              <a:t>：</a:t>
            </a:r>
            <a:endParaRPr lang="zh-CN" altLang="en-US" sz="2400"/>
          </a:p>
          <a:p>
            <a:r>
              <a:rPr lang="en-US" altLang="zh-CN" sz="2400"/>
              <a:t>   · </a:t>
            </a:r>
            <a:r>
              <a:rPr lang="zh-CN" altLang="en-US" sz="2400">
                <a:solidFill>
                  <a:srgbClr val="FF0000"/>
                </a:solidFill>
              </a:rPr>
              <a:t>保持皮疹清洁干燥：</a:t>
            </a:r>
            <a:r>
              <a:rPr lang="en-US" altLang="zh-CN" sz="2400">
                <a:solidFill>
                  <a:srgbClr val="FF0000"/>
                </a:solidFill>
              </a:rPr>
              <a:t> </a:t>
            </a:r>
            <a:r>
              <a:rPr lang="zh-CN" altLang="en-US" sz="2400">
                <a:solidFill>
                  <a:srgbClr val="FF0000"/>
                </a:solidFill>
              </a:rPr>
              <a:t>避免弄破水疱。洗澡时用温水轻柔冲洗，避免用力搓擦。洗后轻轻拍干，保持患处干燥。</a:t>
            </a:r>
            <a:endParaRPr lang="zh-CN" altLang="en-US" sz="2400">
              <a:solidFill>
                <a:srgbClr val="FF00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214120" y="2735580"/>
            <a:ext cx="91789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 </a:t>
            </a:r>
            <a:endParaRPr lang="en-US" sz="24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35" y="-635"/>
            <a:ext cx="12191365" cy="685863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015365" y="1346835"/>
            <a:ext cx="10160635" cy="52184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400">
                <a:solidFill>
                  <a:schemeClr val="tx1"/>
                </a:solidFill>
              </a:rPr>
              <a:t>避免抓挠：</a:t>
            </a:r>
            <a:r>
              <a:rPr lang="en-US" altLang="zh-CN" sz="2400">
                <a:solidFill>
                  <a:schemeClr val="tx1"/>
                </a:solidFill>
              </a:rPr>
              <a:t> </a:t>
            </a:r>
            <a:r>
              <a:rPr lang="zh-CN" altLang="en-US" sz="2400">
                <a:solidFill>
                  <a:schemeClr val="tx1"/>
                </a:solidFill>
              </a:rPr>
              <a:t>抓挠会破坏皮肤完整性，增加感染风险，也可能加重神经损伤导致更严重的后遗症。如果瘙痒难忍，可以咨询医生使用外用止痒药或口服抗组胺药。</a:t>
            </a:r>
            <a:endParaRPr lang="zh-CN" altLang="en-US" sz="2400">
              <a:solidFill>
                <a:schemeClr val="tx1"/>
              </a:solidFill>
            </a:endParaRPr>
          </a:p>
          <a:p>
            <a:r>
              <a:rPr lang="en-US" altLang="zh-CN" sz="2400">
                <a:solidFill>
                  <a:schemeClr val="tx1"/>
                </a:solidFill>
              </a:rPr>
              <a:t>   · </a:t>
            </a:r>
            <a:r>
              <a:rPr lang="zh-CN" altLang="en-US" sz="24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穿着宽松衣物：</a:t>
            </a:r>
            <a:r>
              <a:rPr lang="en-US" altLang="zh-CN" sz="24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zh-CN" altLang="en-US" sz="24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选择柔软、透气的棉质衣物，减少对皮疹的摩擦和刺激。</a:t>
            </a:r>
            <a:endParaRPr lang="zh-CN" altLang="en-US" sz="24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altLang="zh-CN" sz="24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3. </a:t>
            </a:r>
            <a:r>
              <a:rPr lang="zh-CN" altLang="en-US" sz="24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疼痛管理：</a:t>
            </a:r>
            <a:endParaRPr lang="zh-CN" altLang="en-US" sz="24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altLang="zh-CN" sz="2400">
                <a:solidFill>
                  <a:schemeClr val="tx1"/>
                </a:solidFill>
              </a:rPr>
              <a:t>   · </a:t>
            </a:r>
            <a:r>
              <a:rPr lang="zh-CN" altLang="en-US" sz="2400">
                <a:solidFill>
                  <a:schemeClr val="tx1"/>
                </a:solidFill>
              </a:rPr>
              <a:t>按时按量服用医生开具的止痛药，不要等到剧痛难忍时才吃。</a:t>
            </a:r>
            <a:endParaRPr lang="zh-CN" altLang="en-US" sz="2400">
              <a:solidFill>
                <a:schemeClr val="tx1"/>
              </a:solidFill>
            </a:endParaRPr>
          </a:p>
          <a:p>
            <a:r>
              <a:rPr lang="en-US" altLang="zh-CN" sz="2400">
                <a:solidFill>
                  <a:schemeClr val="tx1"/>
                </a:solidFill>
              </a:rPr>
              <a:t>   · </a:t>
            </a:r>
            <a:r>
              <a:rPr lang="zh-CN" altLang="en-US" sz="2400">
                <a:solidFill>
                  <a:schemeClr val="tx1"/>
                </a:solidFill>
              </a:rPr>
              <a:t>可以尝试冷敷（用干净毛巾包裹冰袋，避免直接接触皮肤）或温敷（部分患者觉得温热更舒服），找到能缓解您疼痛的方式。注意温度适宜，避免烫伤或冻伤。</a:t>
            </a:r>
            <a:endParaRPr lang="zh-CN" altLang="en-US" sz="2400">
              <a:solidFill>
                <a:schemeClr val="tx1"/>
              </a:solidFill>
            </a:endParaRPr>
          </a:p>
          <a:p>
            <a:r>
              <a:rPr lang="en-US" altLang="zh-CN" sz="2400">
                <a:solidFill>
                  <a:schemeClr val="tx1"/>
                </a:solidFill>
              </a:rPr>
              <a:t>   · </a:t>
            </a:r>
            <a:r>
              <a:rPr lang="zh-CN" altLang="en-US" sz="2400">
                <a:solidFill>
                  <a:schemeClr val="tx1"/>
                </a:solidFill>
              </a:rPr>
              <a:t>分散注意力、放松技巧（如深呼吸、冥想、听音乐）也有助于缓解疼痛感受。</a:t>
            </a:r>
            <a:endParaRPr lang="zh-CN" altLang="en-US" sz="3600"/>
          </a:p>
          <a:p>
            <a:endParaRPr lang="en-US" altLang="zh-CN" sz="36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/>
              <a:t>（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图片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-72390"/>
            <a:ext cx="12191365" cy="685863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943225" y="1390650"/>
            <a:ext cx="714502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/>
              <a:t> </a:t>
            </a:r>
            <a:endParaRPr lang="en-US" altLang="zh-CN" sz="3200"/>
          </a:p>
        </p:txBody>
      </p:sp>
      <p:sp>
        <p:nvSpPr>
          <p:cNvPr id="8" name="文本框 7"/>
          <p:cNvSpPr txBox="1"/>
          <p:nvPr/>
        </p:nvSpPr>
        <p:spPr>
          <a:xfrm>
            <a:off x="577215" y="1195705"/>
            <a:ext cx="10382250" cy="55905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en-US" altLang="zh-CN" sz="2000">
                <a:sym typeface="+mn-ea"/>
              </a:rPr>
              <a:t>4. </a:t>
            </a:r>
            <a:r>
              <a:rPr lang="zh-CN" altLang="en-US" sz="2000">
                <a:sym typeface="+mn-ea"/>
              </a:rPr>
              <a:t>营养支持：</a:t>
            </a:r>
            <a:endParaRPr lang="zh-CN" altLang="en-US" sz="2000"/>
          </a:p>
          <a:p>
            <a:pPr algn="l"/>
            <a:r>
              <a:rPr lang="en-US" altLang="zh-CN" sz="2000">
                <a:sym typeface="+mn-ea"/>
              </a:rPr>
              <a:t> a</a:t>
            </a:r>
            <a:r>
              <a:rPr lang="zh-CN" altLang="en-US" sz="2000">
                <a:sym typeface="+mn-ea"/>
              </a:rPr>
              <a:t>、均衡饮食，摄入富含蛋白质（如鸡蛋，牛奶、山药等）维生素（特别是</a:t>
            </a:r>
            <a:r>
              <a:rPr lang="en-US" altLang="zh-CN" sz="2000">
                <a:sym typeface="+mn-ea"/>
              </a:rPr>
              <a:t>B</a:t>
            </a:r>
            <a:r>
              <a:rPr lang="zh-CN" altLang="en-US" sz="2000">
                <a:sym typeface="+mn-ea"/>
              </a:rPr>
              <a:t>族维生素、维生素</a:t>
            </a:r>
            <a:r>
              <a:rPr lang="en-US" altLang="zh-CN" sz="2000">
                <a:sym typeface="+mn-ea"/>
              </a:rPr>
              <a:t>C</a:t>
            </a:r>
            <a:r>
              <a:rPr lang="zh-CN" altLang="en-US" sz="2000">
                <a:sym typeface="+mn-ea"/>
              </a:rPr>
              <a:t>）、矿物质的食物，增强免疫力。（</a:t>
            </a:r>
            <a:r>
              <a:rPr lang="zh-CN" altLang="en-US" sz="2000"/>
              <a:t>维生素</a:t>
            </a:r>
            <a:r>
              <a:rPr lang="en-US" altLang="zh-CN" sz="2000"/>
              <a:t> C </a:t>
            </a:r>
            <a:r>
              <a:rPr lang="zh-CN" altLang="en-US" sz="2000"/>
              <a:t>有</a:t>
            </a:r>
            <a:r>
              <a:rPr lang="zh-CN" altLang="en-US" sz="200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苹果、橙子、猕猴桃和西红柿，促进消化的香蕉、豆腐、芹菜、山楂、冬瓜、芦笋、空心菜等）</a:t>
            </a:r>
            <a:endParaRPr lang="zh-CN" altLang="en-US" sz="2000">
              <a:solidFill>
                <a:srgbClr val="FF0000"/>
              </a:solidFill>
            </a:endParaRPr>
          </a:p>
          <a:p>
            <a:pPr algn="l"/>
            <a:r>
              <a:rPr lang="en-US" altLang="zh-CN" sz="2000">
                <a:sym typeface="+mn-ea"/>
              </a:rPr>
              <a:t> b</a:t>
            </a:r>
            <a:r>
              <a:rPr lang="zh-CN" altLang="en-US" sz="2000">
                <a:sym typeface="+mn-ea"/>
              </a:rPr>
              <a:t>、</a:t>
            </a:r>
            <a:r>
              <a:rPr lang="en-US" altLang="zh-CN" sz="2000">
                <a:sym typeface="+mn-ea"/>
              </a:rPr>
              <a:t> </a:t>
            </a:r>
            <a:r>
              <a:rPr lang="zh-CN" altLang="en-US" sz="2000">
                <a:sym typeface="+mn-ea"/>
              </a:rPr>
              <a:t>多喝水，保持身体水分充足。（量约每天</a:t>
            </a:r>
            <a:r>
              <a:rPr lang="en-US" altLang="zh-CN" sz="2000">
                <a:sym typeface="+mn-ea"/>
              </a:rPr>
              <a:t>2000ml</a:t>
            </a:r>
            <a:r>
              <a:rPr lang="zh-CN" altLang="en-US" sz="2000">
                <a:sym typeface="+mn-ea"/>
              </a:rPr>
              <a:t>以上，患有肾、心肺疾病等患者除外）</a:t>
            </a:r>
            <a:endParaRPr lang="zh-CN" altLang="en-US" sz="2000"/>
          </a:p>
          <a:p>
            <a:pPr algn="l"/>
            <a:r>
              <a:rPr lang="en-US" altLang="zh-CN" sz="2000">
                <a:sym typeface="+mn-ea"/>
              </a:rPr>
              <a:t>  c</a:t>
            </a:r>
            <a:r>
              <a:rPr lang="zh-CN" altLang="en-US" sz="2000">
                <a:sym typeface="+mn-ea"/>
              </a:rPr>
              <a:t>、避免辛辣刺激性食物（如</a:t>
            </a:r>
            <a:r>
              <a:rPr lang="zh-CN" altLang="en-US" sz="2000">
                <a:solidFill>
                  <a:srgbClr val="FF0000"/>
                </a:solidFill>
                <a:sym typeface="+mn-ea"/>
              </a:rPr>
              <a:t>葱姜蒜、芥末、</a:t>
            </a:r>
            <a:r>
              <a:rPr lang="zh-CN" altLang="en-US" sz="2000">
                <a:solidFill>
                  <a:srgbClr val="FF0000"/>
                </a:solidFill>
                <a:sym typeface="+mn-ea"/>
              </a:rPr>
              <a:t>辣椒、花椒</a:t>
            </a:r>
            <a:r>
              <a:rPr lang="zh-CN" altLang="en-US" sz="2000">
                <a:sym typeface="+mn-ea"/>
              </a:rPr>
              <a:t>等辛辣调料）和饮酒。忌高糖、高脂肪食物</a:t>
            </a:r>
            <a:r>
              <a:rPr lang="en-US" altLang="zh-CN" sz="2000">
                <a:sym typeface="+mn-ea"/>
              </a:rPr>
              <a:t> </a:t>
            </a:r>
            <a:r>
              <a:rPr lang="zh-CN" altLang="en-US" sz="2000">
                <a:sym typeface="+mn-ea"/>
              </a:rPr>
              <a:t>（如</a:t>
            </a:r>
            <a:r>
              <a:rPr lang="zh-CN" altLang="en-US" sz="2000">
                <a:solidFill>
                  <a:srgbClr val="FF0000"/>
                </a:solidFill>
                <a:sym typeface="+mn-ea"/>
              </a:rPr>
              <a:t>蛋糕、奶茶、肥肉</a:t>
            </a:r>
            <a:r>
              <a:rPr lang="zh-CN" altLang="en-US" sz="2000">
                <a:sym typeface="+mn-ea"/>
              </a:rPr>
              <a:t>等）</a:t>
            </a:r>
            <a:endParaRPr lang="en-US" altLang="zh-CN" sz="2000">
              <a:sym typeface="+mn-ea"/>
            </a:endParaRPr>
          </a:p>
          <a:p>
            <a:pPr algn="l"/>
            <a:r>
              <a:rPr lang="zh-CN" altLang="en-US" sz="2000"/>
              <a:t>慎食易致敏的</a:t>
            </a:r>
            <a:r>
              <a:rPr lang="en-US" altLang="zh-CN" sz="2000"/>
              <a:t>“</a:t>
            </a:r>
            <a:r>
              <a:rPr lang="zh-CN" altLang="en-US" sz="2000"/>
              <a:t>发物</a:t>
            </a:r>
            <a:r>
              <a:rPr lang="en-US" altLang="zh-CN" sz="2000"/>
              <a:t>”</a:t>
            </a:r>
            <a:r>
              <a:rPr lang="zh-CN" altLang="en-US" sz="2000"/>
              <a:t>食物（如海鲜</a:t>
            </a:r>
            <a:r>
              <a:rPr lang="en-US" altLang="zh-CN" sz="2000"/>
              <a:t>(</a:t>
            </a:r>
            <a:r>
              <a:rPr lang="zh-CN" altLang="en-US" sz="2000"/>
              <a:t>虾蟹、贝类</a:t>
            </a:r>
            <a:r>
              <a:rPr lang="en-US" altLang="zh-CN" sz="2000"/>
              <a:t>)</a:t>
            </a:r>
            <a:r>
              <a:rPr lang="zh-CN" altLang="en-US" sz="2000"/>
              <a:t>、牛羊肉、竹笋、芒果等</a:t>
            </a:r>
            <a:endParaRPr lang="zh-CN" altLang="en-US" sz="2000"/>
          </a:p>
          <a:p>
            <a:pPr algn="l"/>
            <a:endParaRPr lang="zh-CN" altLang="en-US" sz="2000"/>
          </a:p>
          <a:p>
            <a:pPr algn="l"/>
            <a:endParaRPr lang="zh-CN" altLang="en-US" sz="2000"/>
          </a:p>
          <a:p>
            <a:pPr algn="l"/>
            <a:r>
              <a:rPr lang="en-US" altLang="zh-CN" sz="2000">
                <a:sym typeface="+mn-ea"/>
              </a:rPr>
              <a:t>5. </a:t>
            </a:r>
            <a:r>
              <a:rPr lang="zh-CN" altLang="en-US" sz="2000">
                <a:sym typeface="+mn-ea"/>
              </a:rPr>
              <a:t>保护患处：</a:t>
            </a:r>
            <a:endParaRPr lang="zh-CN" altLang="en-US" sz="2000"/>
          </a:p>
          <a:p>
            <a:pPr algn="l"/>
            <a:r>
              <a:rPr lang="en-US" altLang="zh-CN" sz="2000">
                <a:sym typeface="+mn-ea"/>
              </a:rPr>
              <a:t>   </a:t>
            </a:r>
            <a:r>
              <a:rPr lang="zh-CN" altLang="en-US" sz="2000">
                <a:sym typeface="+mn-ea"/>
              </a:rPr>
              <a:t>避免患处长时间暴露在阳光下。</a:t>
            </a:r>
            <a:endParaRPr lang="zh-CN" altLang="en-US" sz="2000"/>
          </a:p>
          <a:p>
            <a:pPr algn="l"/>
            <a:r>
              <a:rPr lang="en-US" altLang="zh-CN" sz="2000">
                <a:sym typeface="+mn-ea"/>
              </a:rPr>
              <a:t>   </a:t>
            </a:r>
            <a:r>
              <a:rPr lang="zh-CN" altLang="en-US" sz="2000">
                <a:sym typeface="+mn-ea"/>
              </a:rPr>
              <a:t>避免使用刺激性的洗浴产品或护肤品接触皮疹区域，避免抓挠疱疹处。避免用热水热敷疱疹处。</a:t>
            </a:r>
            <a:endParaRPr lang="zh-CN" altLang="en-US" sz="2000"/>
          </a:p>
          <a:p>
            <a:pPr algn="l"/>
            <a:r>
              <a:rPr lang="en-US" altLang="zh-CN" sz="2000">
                <a:sym typeface="+mn-ea"/>
              </a:rPr>
              <a:t>6. </a:t>
            </a:r>
            <a:r>
              <a:rPr lang="zh-CN" altLang="en-US" sz="2000">
                <a:sym typeface="+mn-ea"/>
              </a:rPr>
              <a:t>眼部护理：</a:t>
            </a:r>
            <a:r>
              <a:rPr lang="en-US" altLang="zh-CN" sz="2000">
                <a:sym typeface="+mn-ea"/>
              </a:rPr>
              <a:t> </a:t>
            </a:r>
            <a:r>
              <a:rPr lang="zh-CN" altLang="en-US" sz="2000">
                <a:sym typeface="+mn-ea"/>
              </a:rPr>
              <a:t>如果皮疹累及眼睛或前额，</a:t>
            </a:r>
            <a:r>
              <a:rPr lang="en-US" altLang="zh-CN" sz="2000">
                <a:sym typeface="+mn-ea"/>
              </a:rPr>
              <a:t> </a:t>
            </a:r>
            <a:r>
              <a:rPr lang="zh-CN" altLang="en-US" sz="2000">
                <a:sym typeface="+mn-ea"/>
              </a:rPr>
              <a:t>并严格遵医嘱使用眼药，防止影响视力。</a:t>
            </a:r>
            <a:endParaRPr lang="zh-CN" altLang="en-US" sz="2000"/>
          </a:p>
          <a:p>
            <a:pPr algn="l"/>
            <a:endParaRPr lang="en-US" sz="2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35" y="0"/>
            <a:ext cx="12191365" cy="685863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296535" y="1228090"/>
            <a:ext cx="28105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/>
              <a:t> </a:t>
            </a:r>
            <a:endParaRPr lang="en-US" altLang="zh-CN" sz="3600"/>
          </a:p>
        </p:txBody>
      </p:sp>
      <p:sp>
        <p:nvSpPr>
          <p:cNvPr id="6" name="文本框 5"/>
          <p:cNvSpPr txBox="1"/>
          <p:nvPr/>
        </p:nvSpPr>
        <p:spPr>
          <a:xfrm>
            <a:off x="2044065" y="1767840"/>
            <a:ext cx="7650480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latin typeface="Calibri" panose="020F0502020204030204" charset="0"/>
                <a:cs typeface="Calibri" panose="020F0502020204030204" charset="0"/>
              </a:rPr>
              <a:t>五、</a:t>
            </a:r>
            <a:r>
              <a:rPr lang="en-US" altLang="zh-CN" sz="240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zh-CN" altLang="en-US" sz="2400">
                <a:latin typeface="Calibri" panose="020F0502020204030204" charset="0"/>
                <a:cs typeface="Calibri" panose="020F0502020204030204" charset="0"/>
              </a:rPr>
              <a:t>需要警惕的并发症</a:t>
            </a:r>
            <a:endParaRPr lang="zh-CN" altLang="en-US" sz="2400">
              <a:latin typeface="Calibri" panose="020F0502020204030204" charset="0"/>
              <a:cs typeface="Calibri" panose="020F0502020204030204" charset="0"/>
            </a:endParaRPr>
          </a:p>
          <a:p>
            <a:r>
              <a:rPr lang="en-US" altLang="zh-CN" sz="2400">
                <a:latin typeface="Calibri" panose="020F0502020204030204" charset="0"/>
                <a:cs typeface="Calibri" panose="020F0502020204030204" charset="0"/>
              </a:rPr>
              <a:t>1.</a:t>
            </a:r>
            <a:r>
              <a:rPr lang="zh-CN" altLang="en-US" sz="2400">
                <a:latin typeface="Calibri" panose="020F0502020204030204" charset="0"/>
                <a:cs typeface="Calibri" panose="020F0502020204030204" charset="0"/>
              </a:rPr>
              <a:t>带状疱疹后遗神经痛</a:t>
            </a:r>
            <a:r>
              <a:rPr lang="en-US" altLang="zh-CN" sz="2400">
                <a:latin typeface="Calibri" panose="020F0502020204030204" charset="0"/>
                <a:cs typeface="Calibri" panose="020F0502020204030204" charset="0"/>
              </a:rPr>
              <a:t> (PHN)</a:t>
            </a:r>
            <a:r>
              <a:rPr lang="zh-CN" altLang="en-US" sz="2400">
                <a:latin typeface="Calibri" panose="020F0502020204030204" charset="0"/>
                <a:cs typeface="Calibri" panose="020F0502020204030204" charset="0"/>
              </a:rPr>
              <a:t>：</a:t>
            </a:r>
            <a:r>
              <a:rPr lang="en-US" altLang="zh-CN" sz="240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zh-CN" altLang="en-US" sz="2400">
                <a:latin typeface="Calibri" panose="020F0502020204030204" charset="0"/>
                <a:cs typeface="Calibri" panose="020F0502020204030204" charset="0"/>
              </a:rPr>
              <a:t>这是最常见的严重并发症。指皮疹愈合后（通常指皮疹消退后</a:t>
            </a:r>
            <a:r>
              <a:rPr lang="en-US" altLang="zh-CN" sz="2400">
                <a:latin typeface="Calibri" panose="020F0502020204030204" charset="0"/>
                <a:cs typeface="Calibri" panose="020F0502020204030204" charset="0"/>
              </a:rPr>
              <a:t>3</a:t>
            </a:r>
            <a:r>
              <a:rPr lang="zh-CN" altLang="en-US" sz="2400">
                <a:latin typeface="Calibri" panose="020F0502020204030204" charset="0"/>
                <a:cs typeface="Calibri" panose="020F0502020204030204" charset="0"/>
              </a:rPr>
              <a:t>个月以上），原皮疹区域的神经痛仍持续存在。疼痛可能持续数月甚至数年，严重影响生活质量。早期、足疗程的抗病毒治疗和积极控制急性期疼痛是预防</a:t>
            </a:r>
            <a:r>
              <a:rPr lang="en-US" altLang="zh-CN" sz="2400">
                <a:latin typeface="Calibri" panose="020F0502020204030204" charset="0"/>
                <a:cs typeface="Calibri" panose="020F0502020204030204" charset="0"/>
              </a:rPr>
              <a:t>PHN</a:t>
            </a:r>
            <a:r>
              <a:rPr lang="zh-CN" altLang="en-US" sz="2400">
                <a:latin typeface="Calibri" panose="020F0502020204030204" charset="0"/>
                <a:cs typeface="Calibri" panose="020F0502020204030204" charset="0"/>
              </a:rPr>
              <a:t>最重要的手段。</a:t>
            </a:r>
            <a:r>
              <a:rPr lang="en-US" altLang="zh-CN" sz="240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zh-CN" altLang="en-US" sz="2400">
                <a:latin typeface="Calibri" panose="020F0502020204030204" charset="0"/>
                <a:cs typeface="Calibri" panose="020F0502020204030204" charset="0"/>
              </a:rPr>
              <a:t>老年人风险更高。</a:t>
            </a:r>
            <a:endParaRPr lang="en-US" altLang="zh-CN" sz="2400">
              <a:latin typeface="Calibri" panose="020F0502020204030204" charset="0"/>
              <a:cs typeface="Calibri" panose="020F050202020403020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idx="4294967295"/>
          </p:nvPr>
        </p:nvSpPr>
        <p:spPr>
          <a:xfrm>
            <a:off x="0" y="1122680"/>
            <a:ext cx="9144000" cy="2387600"/>
          </a:xfrm>
        </p:spPr>
        <p:txBody>
          <a:bodyPr/>
          <a:lstStyle/>
          <a:p>
            <a:r>
              <a:rPr lang="en-US" altLang="zh-CN"/>
              <a:t> </a:t>
            </a:r>
            <a:r>
              <a:rPr lang="zh-CN" altLang="en-US"/>
              <a:t>，</a:t>
            </a:r>
            <a:endParaRPr lang="zh-CN" altLang="en-US"/>
          </a:p>
        </p:txBody>
      </p:sp>
      <p:pic>
        <p:nvPicPr>
          <p:cNvPr id="4" name="图片 3" descr="图片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35" y="-635"/>
            <a:ext cx="12191365" cy="685863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700530" y="1868805"/>
            <a:ext cx="9030970" cy="45364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buClrTx/>
              <a:buSzTx/>
              <a:buNone/>
            </a:pPr>
            <a:r>
              <a:rPr lang="en-US" altLang="zh-CN" sz="2400">
                <a:solidFill>
                  <a:schemeClr val="tx1"/>
                </a:solidFill>
              </a:rPr>
              <a:t>2</a:t>
            </a:r>
            <a:r>
              <a:rPr lang="zh-CN" altLang="en-US" sz="2400">
                <a:solidFill>
                  <a:schemeClr val="tx1"/>
                </a:solidFill>
              </a:rPr>
              <a:t>、皮肤细菌感染：</a:t>
            </a:r>
            <a:r>
              <a:rPr lang="en-US" altLang="zh-CN" sz="2400">
                <a:solidFill>
                  <a:schemeClr val="tx1"/>
                </a:solidFill>
              </a:rPr>
              <a:t> </a:t>
            </a:r>
            <a:r>
              <a:rPr lang="zh-CN" altLang="en-US" sz="2400">
                <a:solidFill>
                  <a:schemeClr val="tx1"/>
                </a:solidFill>
              </a:rPr>
              <a:t>如果水疱被抓破或护理不当，可能继发细菌感染，表现为红肿、疼痛加剧、流脓、发热等。</a:t>
            </a:r>
            <a:endParaRPr lang="zh-CN" altLang="en-US" sz="2400">
              <a:solidFill>
                <a:schemeClr val="tx1"/>
              </a:solidFill>
            </a:endParaRPr>
          </a:p>
          <a:p>
            <a:pPr algn="l">
              <a:buClrTx/>
              <a:buSzTx/>
              <a:buNone/>
            </a:pPr>
            <a:endParaRPr lang="zh-CN" altLang="en-US" sz="2400">
              <a:solidFill>
                <a:schemeClr val="tx1"/>
              </a:solidFill>
            </a:endParaRPr>
          </a:p>
          <a:p>
            <a:pPr algn="l">
              <a:buClrTx/>
              <a:buSzTx/>
              <a:buNone/>
            </a:pPr>
            <a:r>
              <a:rPr lang="en-US" altLang="zh-CN" sz="2400">
                <a:solidFill>
                  <a:schemeClr val="tx1"/>
                </a:solidFill>
              </a:rPr>
              <a:t>3</a:t>
            </a:r>
            <a:r>
              <a:rPr lang="zh-CN" altLang="en-US" sz="2400">
                <a:solidFill>
                  <a:schemeClr val="tx1"/>
                </a:solidFill>
              </a:rPr>
              <a:t>、眼部并发症：</a:t>
            </a:r>
            <a:r>
              <a:rPr lang="en-US" altLang="zh-CN" sz="2400">
                <a:solidFill>
                  <a:schemeClr val="tx1"/>
                </a:solidFill>
              </a:rPr>
              <a:t> </a:t>
            </a:r>
            <a:r>
              <a:rPr lang="zh-CN" altLang="en-US" sz="2400">
                <a:solidFill>
                  <a:schemeClr val="tx1"/>
                </a:solidFill>
              </a:rPr>
              <a:t>累及三叉神经眼支的带状疱疹（眼周、前额皮疹）可能导致角膜炎、虹膜睫状体炎、甚至视力下降或失明。必须重视！</a:t>
            </a:r>
            <a:endParaRPr lang="zh-CN" altLang="en-US" sz="2400">
              <a:solidFill>
                <a:schemeClr val="tx1"/>
              </a:solidFill>
            </a:endParaRPr>
          </a:p>
          <a:p>
            <a:pPr algn="l">
              <a:buClrTx/>
              <a:buSzTx/>
              <a:buNone/>
            </a:pPr>
            <a:endParaRPr lang="en-US" altLang="zh-CN" sz="2400">
              <a:solidFill>
                <a:schemeClr val="tx1"/>
              </a:solidFill>
            </a:endParaRPr>
          </a:p>
          <a:p>
            <a:pPr algn="l">
              <a:buClrTx/>
              <a:buSzTx/>
              <a:buNone/>
            </a:pPr>
            <a:r>
              <a:rPr lang="en-US" altLang="zh-CN" sz="2400">
                <a:solidFill>
                  <a:schemeClr val="tx1"/>
                </a:solidFill>
              </a:rPr>
              <a:t>4</a:t>
            </a:r>
            <a:r>
              <a:rPr lang="zh-CN" altLang="en-US" sz="2400">
                <a:solidFill>
                  <a:schemeClr val="tx1"/>
                </a:solidFill>
              </a:rPr>
              <a:t>、</a:t>
            </a:r>
            <a:r>
              <a:rPr lang="en-US" altLang="zh-CN" sz="2400">
                <a:solidFill>
                  <a:schemeClr val="tx1"/>
                </a:solidFill>
              </a:rPr>
              <a:t>Ramsay Hunt</a:t>
            </a:r>
            <a:r>
              <a:rPr lang="zh-CN" altLang="en-US" sz="2400">
                <a:solidFill>
                  <a:schemeClr val="tx1"/>
                </a:solidFill>
              </a:rPr>
              <a:t>综合征：</a:t>
            </a:r>
            <a:r>
              <a:rPr lang="en-US" altLang="zh-CN" sz="2400">
                <a:solidFill>
                  <a:schemeClr val="tx1"/>
                </a:solidFill>
              </a:rPr>
              <a:t> </a:t>
            </a:r>
            <a:r>
              <a:rPr lang="zh-CN" altLang="en-US" sz="2400">
                <a:solidFill>
                  <a:schemeClr val="tx1"/>
                </a:solidFill>
              </a:rPr>
              <a:t>累及面神经和听神经（耳部及周围皮疹），可导致面瘫、耳痛、外耳道疱疹、耳鸣、听力下降、眩晕等。</a:t>
            </a:r>
            <a:endParaRPr lang="zh-CN" altLang="en-US" sz="2400">
              <a:solidFill>
                <a:schemeClr val="tx1"/>
              </a:solidFill>
            </a:endParaRPr>
          </a:p>
          <a:p>
            <a:pPr algn="l">
              <a:buClrTx/>
              <a:buSzTx/>
              <a:buNone/>
            </a:pPr>
            <a:endParaRPr lang="en-US" altLang="zh-CN" sz="2400">
              <a:solidFill>
                <a:schemeClr val="tx1"/>
              </a:solidFill>
            </a:endParaRPr>
          </a:p>
          <a:p>
            <a:pPr algn="l">
              <a:buClrTx/>
              <a:buSzTx/>
              <a:buNone/>
            </a:pPr>
            <a:r>
              <a:rPr lang="en-US" altLang="zh-CN" sz="2400">
                <a:solidFill>
                  <a:schemeClr val="tx1"/>
                </a:solidFill>
              </a:rPr>
              <a:t>5</a:t>
            </a:r>
            <a:r>
              <a:rPr lang="zh-CN" altLang="en-US" sz="2400">
                <a:solidFill>
                  <a:schemeClr val="tx1"/>
                </a:solidFill>
              </a:rPr>
              <a:t>、神经系统并发症</a:t>
            </a:r>
            <a:r>
              <a:rPr lang="en-US" altLang="zh-CN" sz="2400">
                <a:solidFill>
                  <a:schemeClr val="tx1"/>
                </a:solidFill>
              </a:rPr>
              <a:t> (</a:t>
            </a:r>
            <a:r>
              <a:rPr lang="zh-CN" altLang="en-US" sz="2400">
                <a:solidFill>
                  <a:schemeClr val="tx1"/>
                </a:solidFill>
              </a:rPr>
              <a:t>少见但严重</a:t>
            </a:r>
            <a:r>
              <a:rPr lang="en-US" altLang="zh-CN" sz="2400">
                <a:solidFill>
                  <a:schemeClr val="tx1"/>
                </a:solidFill>
              </a:rPr>
              <a:t>)</a:t>
            </a:r>
            <a:r>
              <a:rPr lang="zh-CN" altLang="en-US" sz="2400">
                <a:solidFill>
                  <a:schemeClr val="tx1"/>
                </a:solidFill>
              </a:rPr>
              <a:t>：</a:t>
            </a:r>
            <a:r>
              <a:rPr lang="en-US" altLang="zh-CN" sz="2400">
                <a:solidFill>
                  <a:schemeClr val="tx1"/>
                </a:solidFill>
              </a:rPr>
              <a:t> </a:t>
            </a:r>
            <a:r>
              <a:rPr lang="zh-CN" altLang="en-US" sz="2400">
                <a:solidFill>
                  <a:schemeClr val="tx1"/>
                </a:solidFill>
              </a:rPr>
              <a:t>如脑炎、脊髓炎等。</a:t>
            </a:r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749925" y="1122680"/>
            <a:ext cx="27285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/>
              <a:t> </a:t>
            </a:r>
            <a:endParaRPr lang="en-US" altLang="zh-CN" sz="36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1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0" y="-635"/>
            <a:ext cx="12191365" cy="685863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829310" y="1330325"/>
            <a:ext cx="29737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/>
              <a:t> </a:t>
            </a:r>
            <a:endParaRPr lang="en-US" altLang="zh-CN" sz="2800"/>
          </a:p>
        </p:txBody>
      </p:sp>
      <p:sp>
        <p:nvSpPr>
          <p:cNvPr id="6" name="文本框 5"/>
          <p:cNvSpPr txBox="1"/>
          <p:nvPr/>
        </p:nvSpPr>
        <p:spPr>
          <a:xfrm>
            <a:off x="1871345" y="1798955"/>
            <a:ext cx="259080" cy="15684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0" indent="0" algn="l" eaLnBrk="1" hangingPunct="1">
              <a:lnSpc>
                <a:spcPct val="100000"/>
              </a:lnSpc>
              <a:buFontTx/>
              <a:buNone/>
            </a:pPr>
            <a:r>
              <a:rPr 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 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  <a:sym typeface="Arial" panose="020B0604020202020204" pitchFamily="34" charset="0"/>
            </a:endParaRPr>
          </a:p>
          <a:p>
            <a:pPr marL="0" lvl="0" indent="0" algn="l" eaLnBrk="1" hangingPunct="1">
              <a:lnSpc>
                <a:spcPct val="100000"/>
              </a:lnSpc>
              <a:buFontTx/>
              <a:buNone/>
            </a:pP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  <a:sym typeface="Arial" panose="020B0604020202020204" pitchFamily="34" charset="0"/>
            </a:endParaRPr>
          </a:p>
          <a:p>
            <a:pPr marL="0" lvl="0" indent="0" algn="l" eaLnBrk="1" hangingPunct="1">
              <a:lnSpc>
                <a:spcPct val="100000"/>
              </a:lnSpc>
              <a:buFontTx/>
              <a:buNone/>
            </a:pPr>
            <a:endParaRPr lang="en-US" altLang="zh-CN" sz="24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  <a:sym typeface="Arial" panose="020B0604020202020204" pitchFamily="34" charset="0"/>
            </a:endParaRPr>
          </a:p>
          <a:p>
            <a:pPr marL="0" lvl="0" indent="0" eaLnBrk="1" hangingPunct="1">
              <a:lnSpc>
                <a:spcPct val="100000"/>
              </a:lnSpc>
              <a:buFontTx/>
              <a:buNone/>
            </a:pPr>
            <a:endParaRPr lang="zh-CN" altLang="zh-CN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  <a:sym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330960" y="1511300"/>
            <a:ext cx="8129270" cy="40265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/>
              <a:t>六、</a:t>
            </a:r>
            <a:r>
              <a:rPr lang="en-US" altLang="zh-CN" sz="2400"/>
              <a:t> </a:t>
            </a:r>
            <a:r>
              <a:rPr lang="zh-CN" altLang="en-US" sz="2400"/>
              <a:t>关于疫苗接种</a:t>
            </a:r>
            <a:r>
              <a:rPr lang="en-US" altLang="zh-CN" sz="2400"/>
              <a:t> (</a:t>
            </a:r>
            <a:r>
              <a:rPr lang="zh-CN" altLang="en-US" sz="2400"/>
              <a:t>预防复发及后遗症</a:t>
            </a:r>
            <a:r>
              <a:rPr lang="en-US" altLang="zh-CN" sz="2400"/>
              <a:t>)</a:t>
            </a:r>
            <a:endParaRPr lang="en-US" altLang="zh-CN" sz="2400"/>
          </a:p>
          <a:p>
            <a:endParaRPr lang="en-US" altLang="zh-CN" sz="2400"/>
          </a:p>
          <a:p>
            <a:r>
              <a:rPr lang="zh-CN" altLang="en-US" sz="2400"/>
              <a:t>重组带状疱疹疫苗：</a:t>
            </a:r>
            <a:r>
              <a:rPr lang="en-US" altLang="zh-CN" sz="2400"/>
              <a:t> </a:t>
            </a:r>
            <a:r>
              <a:rPr lang="zh-CN" altLang="en-US" sz="2400"/>
              <a:t>是目前预防带状疱疹和</a:t>
            </a:r>
            <a:r>
              <a:rPr lang="en-US" altLang="zh-CN" sz="2400"/>
              <a:t>PHN</a:t>
            </a:r>
            <a:r>
              <a:rPr lang="zh-CN" altLang="en-US" sz="2400"/>
              <a:t>最有效的手段（效力</a:t>
            </a:r>
            <a:r>
              <a:rPr lang="en-US" altLang="zh-CN" sz="2400"/>
              <a:t>&gt;90%</a:t>
            </a:r>
            <a:r>
              <a:rPr lang="zh-CN" altLang="en-US" sz="2400"/>
              <a:t>）。适用于：</a:t>
            </a:r>
            <a:endParaRPr lang="zh-CN" altLang="en-US" sz="2400"/>
          </a:p>
          <a:p>
            <a:r>
              <a:rPr lang="en-US" altLang="zh-CN" sz="2400"/>
              <a:t>  · 50</a:t>
            </a:r>
            <a:r>
              <a:rPr lang="zh-CN" altLang="en-US" sz="2400"/>
              <a:t>岁及以上成人。</a:t>
            </a:r>
            <a:endParaRPr lang="zh-CN" altLang="en-US" sz="2400"/>
          </a:p>
          <a:p>
            <a:r>
              <a:rPr lang="en-US" altLang="zh-CN" sz="2400"/>
              <a:t>  · 18</a:t>
            </a:r>
            <a:r>
              <a:rPr lang="zh-CN" altLang="en-US" sz="2400"/>
              <a:t>岁及以上因疾病（如白血病、淋巴瘤、</a:t>
            </a:r>
            <a:r>
              <a:rPr lang="en-US" altLang="zh-CN" sz="2400"/>
              <a:t>HIV</a:t>
            </a:r>
            <a:r>
              <a:rPr lang="zh-CN" altLang="en-US" sz="2400"/>
              <a:t>）或治疗（如免疫抑制剂、化疗）导致免疫功能低下</a:t>
            </a:r>
            <a:r>
              <a:rPr lang="en-US" altLang="zh-CN" sz="2400"/>
              <a:t>/</a:t>
            </a:r>
            <a:r>
              <a:rPr lang="zh-CN" altLang="en-US" sz="2400"/>
              <a:t>缺陷的成人。</a:t>
            </a:r>
            <a:endParaRPr lang="zh-CN" altLang="en-US" sz="2400"/>
          </a:p>
        </p:txBody>
      </p:sp>
      <p:sp>
        <p:nvSpPr>
          <p:cNvPr id="12" name="文本框 11"/>
          <p:cNvSpPr txBox="1"/>
          <p:nvPr/>
        </p:nvSpPr>
        <p:spPr>
          <a:xfrm>
            <a:off x="9596120" y="1483995"/>
            <a:ext cx="2851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9596120" y="1511300"/>
            <a:ext cx="2851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图片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-635"/>
            <a:ext cx="12191365" cy="685863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938530" y="1475740"/>
            <a:ext cx="9457690" cy="4246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indent="0" eaLnBrk="1" hangingPunct="1">
              <a:lnSpc>
                <a:spcPct val="150000"/>
              </a:lnSpc>
            </a:pPr>
            <a:r>
              <a:rPr lang="zh-CN" altLang="en-US" sz="2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七、</a:t>
            </a:r>
            <a:r>
              <a:rPr lang="en-US" altLang="zh-CN" sz="2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2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预后与心理支持</a:t>
            </a:r>
            <a:endParaRPr lang="zh-CN" altLang="en-US" sz="20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  <a:p>
            <a:pPr marL="0" lvl="1" indent="0" eaLnBrk="1" hangingPunct="1">
              <a:lnSpc>
                <a:spcPct val="150000"/>
              </a:lnSpc>
            </a:pPr>
            <a:endParaRPr lang="en-US" altLang="zh-CN" sz="20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  <a:p>
            <a:pPr marL="0" lvl="1" indent="0" eaLnBrk="1" hangingPunct="1">
              <a:lnSpc>
                <a:spcPct val="150000"/>
              </a:lnSpc>
            </a:pPr>
            <a:r>
              <a:rPr lang="en-US" altLang="zh-CN" sz="2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· </a:t>
            </a:r>
            <a:r>
              <a:rPr lang="zh-CN" altLang="en-US" sz="2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大多数免疫力正常的患者，经过及时规范治疗，皮疹在</a:t>
            </a:r>
            <a:r>
              <a:rPr lang="en-US" altLang="zh-CN" sz="2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2-4</a:t>
            </a:r>
            <a:r>
              <a:rPr lang="zh-CN" altLang="en-US" sz="2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周内会逐渐干燥结痂脱落。</a:t>
            </a:r>
            <a:endParaRPr lang="zh-CN" altLang="en-US" sz="20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  <a:p>
            <a:pPr marL="0" lvl="1" indent="0" eaLnBrk="1" hangingPunct="1">
              <a:lnSpc>
                <a:spcPct val="150000"/>
              </a:lnSpc>
            </a:pPr>
            <a:r>
              <a:rPr lang="en-US" altLang="zh-CN" sz="2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· </a:t>
            </a:r>
            <a:r>
              <a:rPr lang="zh-CN" altLang="en-US" sz="2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急性期的神经痛在有效治疗下通常也会逐渐缓解。</a:t>
            </a:r>
            <a:endParaRPr lang="zh-CN" altLang="en-US" sz="20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  <a:p>
            <a:pPr marL="0" lvl="1" indent="0" eaLnBrk="1" hangingPunct="1">
              <a:lnSpc>
                <a:spcPct val="150000"/>
              </a:lnSpc>
            </a:pPr>
            <a:r>
              <a:rPr lang="en-US" altLang="zh-CN" sz="2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· </a:t>
            </a:r>
            <a:r>
              <a:rPr lang="zh-CN" altLang="en-US" sz="2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即使发生后遗神经痛（</a:t>
            </a:r>
            <a:r>
              <a:rPr lang="en-US" altLang="zh-CN" sz="2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PHN)</a:t>
            </a:r>
            <a:r>
              <a:rPr lang="zh-CN" altLang="en-US" sz="2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，通过持续的规范治疗和疼痛管理，大部分患者的疼痛也能得到较好的控制或缓解。</a:t>
            </a:r>
            <a:endParaRPr lang="zh-CN" altLang="en-US" sz="20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  <a:p>
            <a:pPr marL="0" lvl="1" indent="0" eaLnBrk="1" hangingPunct="1">
              <a:lnSpc>
                <a:spcPct val="150000"/>
              </a:lnSpc>
            </a:pPr>
            <a:r>
              <a:rPr lang="en-US" altLang="zh-CN" sz="2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· </a:t>
            </a:r>
            <a:r>
              <a:rPr lang="zh-CN" altLang="en-US" sz="2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保持积极心态非常重要！</a:t>
            </a:r>
            <a:r>
              <a:rPr lang="en-US" altLang="zh-CN" sz="2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2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神经痛可能令人沮丧焦虑，请多与家人朋友沟通，寻求他们的理解和支持。请相信医生，护士、耐心配合治疗。</a:t>
            </a:r>
            <a:endParaRPr lang="en-US" altLang="zh-CN" sz="20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25525" y="4047490"/>
            <a:ext cx="114820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None/>
            </a:pPr>
            <a:endParaRPr lang="zh-CN" altLang="en-US" sz="2000" dirty="0">
              <a:cs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图片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35" y="-98425"/>
            <a:ext cx="12191365" cy="685863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75565" y="1415415"/>
            <a:ext cx="10942320" cy="53441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2400"/>
              <a:t>最后请记住：您不是一个人在战斗！积极配合医生，护士治疗，做好自我护理，保持良好心态，是战胜带状疱疹的关键。</a:t>
            </a:r>
            <a:endParaRPr lang="zh-CN" altLang="en-US" sz="2400"/>
          </a:p>
          <a:p>
            <a:pPr algn="ctr"/>
            <a:endParaRPr lang="en-US" altLang="zh-CN" sz="2400"/>
          </a:p>
          <a:p>
            <a:pPr algn="ctr"/>
            <a:r>
              <a:rPr lang="zh-CN" altLang="en-US" sz="2400"/>
              <a:t>如有任何疑问或不适加重，请及时告知您的医生，护士</a:t>
            </a:r>
            <a:endParaRPr lang="zh-CN" altLang="en-US" sz="2400"/>
          </a:p>
          <a:p>
            <a:pPr algn="ctr"/>
            <a:r>
              <a:rPr lang="en-US" altLang="zh-CN" sz="2400"/>
              <a:t> </a:t>
            </a:r>
            <a:r>
              <a:rPr lang="zh-CN" altLang="en-US" sz="2400"/>
              <a:t>或者拨打</a:t>
            </a:r>
            <a:r>
              <a:rPr lang="en-US" altLang="zh-CN" sz="2400"/>
              <a:t>[</a:t>
            </a:r>
            <a:r>
              <a:rPr lang="zh-CN" altLang="en-US" sz="2400"/>
              <a:t>科室电话</a:t>
            </a:r>
            <a:r>
              <a:rPr lang="en-US" altLang="zh-CN" sz="2400"/>
              <a:t>]</a:t>
            </a:r>
            <a:r>
              <a:rPr lang="zh-CN" altLang="en-US" sz="2400"/>
              <a:t>：</a:t>
            </a:r>
            <a:r>
              <a:rPr lang="en-US" altLang="zh-CN" sz="2400"/>
              <a:t>0854-4906920</a:t>
            </a:r>
            <a:endParaRPr lang="en-US" altLang="zh-CN" sz="2400"/>
          </a:p>
          <a:p>
            <a:pPr algn="ctr"/>
            <a:endParaRPr lang="en-US" altLang="zh-CN" sz="2400"/>
          </a:p>
          <a:p>
            <a:pPr algn="ctr"/>
            <a:r>
              <a:rPr lang="zh-CN" altLang="en-US" sz="2400"/>
              <a:t>祝您早日康复！</a:t>
            </a:r>
            <a:endParaRPr lang="zh-CN" altLang="en-US" sz="2400"/>
          </a:p>
          <a:p>
            <a:pPr algn="ctr"/>
            <a:endParaRPr lang="zh-CN" altLang="en-US" sz="2400"/>
          </a:p>
          <a:p>
            <a:pPr algn="ctr"/>
            <a:endParaRPr lang="zh-CN" altLang="en-US" sz="6600"/>
          </a:p>
          <a:p>
            <a:pPr algn="ctr"/>
            <a:r>
              <a:rPr lang="en-US" altLang="zh-CN" sz="2800"/>
              <a:t>                                                    </a:t>
            </a:r>
            <a:r>
              <a:rPr lang="zh-CN" altLang="en-US" sz="2800"/>
              <a:t>宣讲者</a:t>
            </a:r>
            <a:r>
              <a:rPr lang="zh-CN" altLang="en-US" sz="2000"/>
              <a:t>：</a:t>
            </a:r>
            <a:r>
              <a:rPr lang="zh-CN" altLang="en-US" sz="2400"/>
              <a:t>井姣姣</a:t>
            </a:r>
            <a:endParaRPr lang="zh-CN" altLang="en-US" sz="2400"/>
          </a:p>
        </p:txBody>
      </p:sp>
      <p:pic>
        <p:nvPicPr>
          <p:cNvPr id="6" name="图片 5"/>
          <p:cNvPicPr/>
          <p:nvPr/>
        </p:nvPicPr>
        <p:blipFill>
          <a:blip r:embed="rId2"/>
          <a:stretch>
            <a:fillRect/>
          </a:stretch>
        </p:blipFill>
        <p:spPr>
          <a:xfrm>
            <a:off x="-72390" y="4473575"/>
            <a:ext cx="2286000" cy="228600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OGY3MmY1NjU5YzcxNDUyMmMzYjBhNDlhNjg4YTZkOWQ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2956</Words>
  <Application>WPS 演示</Application>
  <PresentationFormat>自定义</PresentationFormat>
  <Paragraphs>148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3" baseType="lpstr">
      <vt:lpstr>Arial</vt:lpstr>
      <vt:lpstr>宋体</vt:lpstr>
      <vt:lpstr>Wingdings</vt:lpstr>
      <vt:lpstr>Calibri</vt:lpstr>
      <vt:lpstr>华文楷体</vt:lpstr>
      <vt:lpstr>微软雅黑</vt:lpstr>
      <vt:lpstr>Arial Unicode MS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夜休</vt:lpstr>
      <vt:lpstr>PowerPoint 演示文稿</vt:lpstr>
      <vt:lpstr>（</vt:lpstr>
      <vt:lpstr>PowerPoint 演示文稿</vt:lpstr>
      <vt:lpstr> ，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/>
  <cp:lastModifiedBy>A亿恒达汽贸龙清海13765829464</cp:lastModifiedBy>
  <cp:revision>25</cp:revision>
  <dcterms:created xsi:type="dcterms:W3CDTF">2020-05-20T13:18:00Z</dcterms:created>
  <dcterms:modified xsi:type="dcterms:W3CDTF">2025-09-04T14:29:51Z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2052-12.1.0.22215</vt:lpwstr>
  </property>
  <property fmtid="{D5CDD505-2E9C-101B-9397-08002B2CF9AE}" pid="3" name="ICV">
    <vt:lpwstr>086AE69FCE7941B9864B6798871F3621_12</vt:lpwstr>
  </property>
</Properties>
</file>